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84" r:id="rId2"/>
    <p:sldId id="290" r:id="rId3"/>
    <p:sldId id="283" r:id="rId4"/>
    <p:sldId id="275" r:id="rId5"/>
    <p:sldId id="304" r:id="rId6"/>
    <p:sldId id="306" r:id="rId7"/>
    <p:sldId id="274" r:id="rId8"/>
    <p:sldId id="308" r:id="rId9"/>
    <p:sldId id="271" r:id="rId10"/>
    <p:sldId id="266" r:id="rId11"/>
    <p:sldId id="281" r:id="rId12"/>
    <p:sldId id="261" r:id="rId13"/>
    <p:sldId id="277" r:id="rId14"/>
    <p:sldId id="278" r:id="rId15"/>
    <p:sldId id="279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C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93" autoAdjust="0"/>
    <p:restoredTop sz="94610" autoAdjust="0"/>
  </p:normalViewPr>
  <p:slideViewPr>
    <p:cSldViewPr>
      <p:cViewPr varScale="1">
        <p:scale>
          <a:sx n="74" d="100"/>
          <a:sy n="74" d="100"/>
        </p:scale>
        <p:origin x="-102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3A2BAB-7ECA-4184-9B67-7169F5C73C20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A08D80-F772-469D-A7FF-AF2AC03E9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958306-9A21-4563-B6C7-999093EA50DA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5291A1-187E-4361-9DC5-55EBFD2CB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17" name="Прямая соединительная линия 14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6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21" name="Прямая соединительная линия 10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12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25" name="Прямая соединительная линия 18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0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9051D-3528-4CA5-A156-9C1018808AC8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94A506-30B1-469E-82EC-DB62C1A9A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4" name="Дата 4"/>
          <p:cNvSpPr>
            <a:spLocks noGrp="1"/>
          </p:cNvSpPr>
          <p:nvPr>
            <p:ph type="dt" sz="half" idx="2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013459-FACC-4AFC-9652-2D691EECFE08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3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946D7F8-9A9B-422B-BFDA-87B76B811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30188"/>
            <a:ext cx="90011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cs typeface="Times New Roman" pitchFamily="18" charset="0"/>
              </a:rPr>
              <a:t>Структура уроків курсу «Сходинки до інформатики»</a:t>
            </a:r>
          </a:p>
          <a:p>
            <a:pPr algn="ctr"/>
            <a:r>
              <a:rPr lang="ru-RU" sz="2400">
                <a:cs typeface="Times New Roman" pitchFamily="18" charset="0"/>
              </a:rPr>
              <a:t> </a:t>
            </a:r>
          </a:p>
          <a:p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відрізняється від традиційних уроків у молодшій школі </a:t>
            </a:r>
          </a:p>
          <a:p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 складається з трьох частин: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теоретичної,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практичної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розвивальної. </a:t>
            </a:r>
          </a:p>
          <a:p>
            <a:pPr>
              <a:buFont typeface="Arial" charset="0"/>
              <a:buChar char="•"/>
            </a:pPr>
            <a:endParaRPr lang="ru-RU" sz="2000">
              <a:cs typeface="Times New Roman" pitchFamily="18" charset="0"/>
            </a:endParaRPr>
          </a:p>
          <a:p>
            <a:endParaRPr lang="ru-RU" sz="2000">
              <a:cs typeface="Times New Roman" pitchFamily="18" charset="0"/>
            </a:endParaRPr>
          </a:p>
          <a:p>
            <a:pPr eaLnBrk="0" hangingPunct="0"/>
            <a:endParaRPr lang="ru-RU" sz="2000"/>
          </a:p>
        </p:txBody>
      </p:sp>
      <p:pic>
        <p:nvPicPr>
          <p:cNvPr id="4" name="Picture 2" descr="E:\FOTO\школа\IMG_2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357438"/>
            <a:ext cx="6858000" cy="426243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288" y="63500"/>
            <a:ext cx="8605837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MS Mincho"/>
                <a:cs typeface="Courier New" pitchFamily="49" charset="0"/>
              </a:rPr>
              <a:t>                    ОРІЄНТОВНИЙ КОМПЛЕКС ВПРАВ </a:t>
            </a:r>
            <a:b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MS Mincho"/>
                <a:cs typeface="Courier New" pitchFamily="49" charset="0"/>
              </a:rPr>
            </a:br>
            <a: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MS Mincho"/>
                <a:cs typeface="Courier New" pitchFamily="49" charset="0"/>
              </a:rPr>
              <a:t>               		 </a:t>
            </a:r>
            <a:r>
              <a:rPr lang="uk-UA" altLang="ja-JP" sz="2000">
                <a:solidFill>
                  <a:srgbClr val="FED46C"/>
                </a:solidFill>
                <a:latin typeface="Courier New" pitchFamily="49" charset="0"/>
                <a:ea typeface="MS Mincho"/>
                <a:cs typeface="Courier New" pitchFamily="49" charset="0"/>
              </a:rPr>
              <a:t>для зняття втоми</a:t>
            </a:r>
            <a: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MS Mincho"/>
                <a:cs typeface="Courier New" pitchFamily="49" charset="0"/>
              </a:rPr>
              <a:t> </a:t>
            </a:r>
            <a:endParaRPr lang="uk-UA" altLang="ja-JP" sz="1600">
              <a:solidFill>
                <a:srgbClr val="FED46C"/>
              </a:solidFill>
              <a:latin typeface="Courier New" pitchFamily="49" charset="0"/>
              <a:ea typeface="HGｺﾞｼｯｸM"/>
              <a:cs typeface="Courier New" pitchFamily="49" charset="0"/>
            </a:endParaRPr>
          </a:p>
          <a:p>
            <a:pPr indent="45085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HGｺﾞｼｯｸM"/>
                <a:cs typeface="Courier New" pitchFamily="49" charset="0"/>
              </a:rPr>
              <a:t>				</a:t>
            </a:r>
            <a: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MS Mincho"/>
                <a:cs typeface="MS Mincho"/>
              </a:rPr>
              <a:t>під час навчання </a:t>
            </a:r>
            <a:r>
              <a:rPr lang="uk-UA" altLang="ja-JP">
                <a:solidFill>
                  <a:srgbClr val="FED46C"/>
                </a:solidFill>
                <a:ea typeface="HGｺﾞｼｯｸM"/>
                <a:cs typeface="HGｺﾞｼｯｸM"/>
              </a:rPr>
              <a:t>в кабінетах інформатики</a:t>
            </a:r>
            <a:r>
              <a:rPr lang="uk-UA" altLang="ja-JP">
                <a:ea typeface="HGｺﾞｼｯｸM"/>
                <a:cs typeface="HGｺﾞｼｯｸM"/>
              </a:rPr>
              <a:t> </a:t>
            </a:r>
            <a: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MS Mincho"/>
                <a:cs typeface="MS Mincho"/>
              </a:rPr>
              <a:t/>
            </a:r>
            <a:b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MS Mincho"/>
                <a:cs typeface="MS Mincho"/>
              </a:rPr>
            </a:br>
            <a: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MS Mincho"/>
                <a:cs typeface="MS Mincho"/>
              </a:rPr>
              <a:t>               </a:t>
            </a:r>
            <a: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HGｺﾞｼｯｸM"/>
                <a:cs typeface="HGｺﾞｼｯｸM"/>
              </a:rPr>
              <a:t>	</a:t>
            </a:r>
            <a: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MS Mincho"/>
                <a:cs typeface="MS Mincho"/>
              </a:rPr>
              <a:t/>
            </a:r>
            <a:br>
              <a:rPr lang="uk-UA" altLang="ja-JP" sz="1600">
                <a:solidFill>
                  <a:srgbClr val="FED46C"/>
                </a:solidFill>
                <a:latin typeface="Courier New" pitchFamily="49" charset="0"/>
                <a:ea typeface="MS Mincho"/>
                <a:cs typeface="MS Mincho"/>
              </a:rPr>
            </a:br>
            <a:endParaRPr lang="ru-RU" altLang="ja-JP" sz="900">
              <a:ea typeface="MS Mincho"/>
              <a:cs typeface="MS Mincho"/>
            </a:endParaRP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200">
                <a:latin typeface="Courier New" pitchFamily="49" charset="0"/>
                <a:ea typeface="MS Mincho"/>
                <a:cs typeface="MS Mincho"/>
              </a:rPr>
              <a:t>                     </a:t>
            </a:r>
            <a:r>
              <a:rPr lang="uk-UA" altLang="ja-JP">
                <a:solidFill>
                  <a:srgbClr val="92D050"/>
                </a:solidFill>
                <a:latin typeface="Courier New" pitchFamily="49" charset="0"/>
                <a:ea typeface="MS Mincho"/>
                <a:cs typeface="MS Mincho"/>
              </a:rPr>
              <a:t>Комплекс вправ для очей </a:t>
            </a:r>
            <a:r>
              <a:rPr lang="uk-UA" altLang="ja-JP" sz="1200">
                <a:latin typeface="Courier New" pitchFamily="49" charset="0"/>
                <a:ea typeface="MS Mincho"/>
                <a:cs typeface="MS Mincho"/>
              </a:rPr>
              <a:t/>
            </a:r>
            <a:br>
              <a:rPr lang="uk-UA" altLang="ja-JP" sz="1200">
                <a:latin typeface="Courier New" pitchFamily="49" charset="0"/>
                <a:ea typeface="MS Mincho"/>
                <a:cs typeface="MS Mincho"/>
              </a:rPr>
            </a:br>
            <a:r>
              <a:rPr lang="uk-UA" altLang="ja-JP" sz="1200">
                <a:latin typeface="Courier New" pitchFamily="49" charset="0"/>
                <a:ea typeface="MS Mincho"/>
                <a:cs typeface="MS Mincho"/>
              </a:rPr>
              <a:t/>
            </a:r>
            <a:br>
              <a:rPr lang="uk-UA" altLang="ja-JP" sz="1200">
                <a:latin typeface="Courier New" pitchFamily="49" charset="0"/>
                <a:ea typeface="MS Mincho"/>
                <a:cs typeface="MS Mincho"/>
              </a:rPr>
            </a:br>
            <a:r>
              <a:rPr lang="uk-UA" altLang="ja-JP" sz="1200">
                <a:latin typeface="MS Mincho"/>
                <a:ea typeface="MS Mincho"/>
                <a:cs typeface="MS Mincho"/>
              </a:rPr>
              <a:t>Вправи виконуються сидячи в зручній позі, хребет прямий,</a:t>
            </a: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200">
                <a:latin typeface="MS Mincho"/>
                <a:ea typeface="MS Mincho"/>
                <a:cs typeface="MS Mincho"/>
              </a:rPr>
              <a:t>очі відкриті, погляд - прямо, відвернувшись від комп'ютера. </a:t>
            </a:r>
            <a:r>
              <a:rPr lang="uk-UA" altLang="ja-JP" sz="1200">
                <a:latin typeface="Courier New" pitchFamily="49" charset="0"/>
                <a:ea typeface="MS Mincho"/>
                <a:cs typeface="MS Mincho"/>
              </a:rPr>
              <a:t/>
            </a:r>
            <a:br>
              <a:rPr lang="uk-UA" altLang="ja-JP" sz="1200">
                <a:latin typeface="Courier New" pitchFamily="49" charset="0"/>
                <a:ea typeface="MS Mincho"/>
                <a:cs typeface="MS Mincho"/>
              </a:rPr>
            </a:br>
            <a:r>
              <a:rPr lang="uk-UA" altLang="ja-JP" sz="1200">
                <a:latin typeface="Courier New" pitchFamily="49" charset="0"/>
                <a:ea typeface="MS Mincho"/>
                <a:cs typeface="MS Mincho"/>
              </a:rPr>
              <a:t/>
            </a:r>
            <a:br>
              <a:rPr lang="uk-UA" altLang="ja-JP" sz="1200">
                <a:latin typeface="Courier New" pitchFamily="49" charset="0"/>
                <a:ea typeface="MS Mincho"/>
                <a:cs typeface="MS Mincho"/>
              </a:rPr>
            </a:br>
            <a:endParaRPr lang="ru-RU" altLang="ja-JP" sz="1200">
              <a:ea typeface="MS Mincho"/>
              <a:cs typeface="MS Mincho"/>
            </a:endParaRPr>
          </a:p>
          <a:p>
            <a:pPr indent="45085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latin typeface="Courier New" pitchFamily="49" charset="0"/>
                <a:ea typeface="MS Mincho"/>
                <a:cs typeface="MS Mincho"/>
              </a:rPr>
              <a:t>     </a:t>
            </a:r>
            <a:r>
              <a:rPr lang="uk-UA" altLang="ja-JP" sz="1400">
                <a:ea typeface="MS Mincho"/>
                <a:cs typeface="MS Mincho"/>
              </a:rPr>
              <a:t>Варіант 1 </a:t>
            </a:r>
            <a:r>
              <a:rPr lang="uk-UA" altLang="ja-JP" sz="1200">
                <a:latin typeface="Courier New" pitchFamily="49" charset="0"/>
                <a:ea typeface="MS Mincho"/>
                <a:cs typeface="MS Mincho"/>
              </a:rPr>
              <a:t/>
            </a:r>
            <a:br>
              <a:rPr lang="uk-UA" altLang="ja-JP" sz="1200">
                <a:latin typeface="Courier New" pitchFamily="49" charset="0"/>
                <a:ea typeface="MS Mincho"/>
                <a:cs typeface="MS Mincho"/>
              </a:rPr>
            </a:br>
            <a:endParaRPr lang="ru-RU" altLang="ja-JP" sz="1200">
              <a:latin typeface="Arial Narrow" pitchFamily="34" charset="0"/>
              <a:ea typeface="MS Mincho"/>
              <a:cs typeface="MS Mincho"/>
            </a:endParaRP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200">
                <a:latin typeface="Arial Narrow" pitchFamily="34" charset="0"/>
                <a:ea typeface="MS Mincho"/>
                <a:cs typeface="MS Mincho"/>
              </a:rPr>
              <a:t>     </a:t>
            </a: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1. Погляд     спрямовувати     вліво-вправо,    вправо-прямо, вверх-прямо,  додолу-прямо </a:t>
            </a: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 без  затримки  в  кожному   положенні. </a:t>
            </a:r>
            <a:br>
              <a:rPr lang="uk-UA" altLang="ja-JP" sz="1400">
                <a:latin typeface="Arial Narrow" pitchFamily="34" charset="0"/>
                <a:ea typeface="MS Mincho"/>
                <a:cs typeface="MS Mincho"/>
              </a:rPr>
            </a:b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Повторити 5 разів і 5 разів у зворотному напрямі.</a:t>
            </a:r>
            <a:endParaRPr lang="ru-RU" altLang="ja-JP" sz="1400">
              <a:latin typeface="Arial Narrow" pitchFamily="34" charset="0"/>
              <a:ea typeface="MS Mincho"/>
              <a:cs typeface="MS Mincho"/>
            </a:endParaRP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     2. Закрити  очі  на  рахунок  "раз-два",   відкрити   очі   і подивитися на кінчик носа на рахунок "три-чотири".</a:t>
            </a:r>
            <a:endParaRPr lang="ru-RU" altLang="ja-JP" sz="1400">
              <a:latin typeface="Arial Narrow" pitchFamily="34" charset="0"/>
              <a:ea typeface="MS Mincho"/>
              <a:cs typeface="MS Mincho"/>
            </a:endParaRP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     3. Кругові рухи очей: до 5 кругів вліво і вправо. </a:t>
            </a:r>
            <a:br>
              <a:rPr lang="uk-UA" altLang="ja-JP" sz="1400">
                <a:latin typeface="Arial Narrow" pitchFamily="34" charset="0"/>
                <a:ea typeface="MS Mincho"/>
                <a:cs typeface="MS Mincho"/>
              </a:rPr>
            </a:br>
            <a:endParaRPr lang="ru-RU" altLang="ja-JP" sz="1400">
              <a:latin typeface="Arial Narrow" pitchFamily="34" charset="0"/>
              <a:ea typeface="MS Mincho"/>
              <a:cs typeface="MS Mincho"/>
            </a:endParaRP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ea typeface="MS Mincho"/>
                <a:cs typeface="MS Mincho"/>
              </a:rPr>
              <a:t>   </a:t>
            </a:r>
          </a:p>
          <a:p>
            <a:pPr indent="45085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ea typeface="MS Mincho"/>
                <a:cs typeface="MS Mincho"/>
              </a:rPr>
              <a:t>  Варіант 2 </a:t>
            </a: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/>
            </a:r>
            <a:br>
              <a:rPr lang="uk-UA" altLang="ja-JP" sz="1400">
                <a:latin typeface="Arial Narrow" pitchFamily="34" charset="0"/>
                <a:ea typeface="MS Mincho"/>
                <a:cs typeface="MS Mincho"/>
              </a:rPr>
            </a:br>
            <a:endParaRPr lang="ru-RU" altLang="ja-JP" sz="1400">
              <a:latin typeface="Arial Narrow" pitchFamily="34" charset="0"/>
              <a:ea typeface="MS Mincho"/>
              <a:cs typeface="MS Mincho"/>
            </a:endParaRP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     1. Швидко кліпати очима протягом 15 с.</a:t>
            </a:r>
            <a:endParaRPr lang="ru-RU" altLang="ja-JP" sz="1400">
              <a:latin typeface="Arial Narrow" pitchFamily="34" charset="0"/>
              <a:ea typeface="MS Mincho"/>
              <a:cs typeface="MS Mincho"/>
            </a:endParaRP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     2. Заплющити очі.  Не відкриваючи  очей,  начебто  подивитися ліворуч на рахунок "раз-чотири",  </a:t>
            </a: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повернутися у вихідне положення. </a:t>
            </a:r>
            <a:br>
              <a:rPr lang="uk-UA" altLang="ja-JP" sz="1400">
                <a:latin typeface="Arial Narrow" pitchFamily="34" charset="0"/>
                <a:ea typeface="MS Mincho"/>
                <a:cs typeface="MS Mincho"/>
              </a:rPr>
            </a:b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Так  само  подивитися  праворуч   на   рахунок   "п'ять-вісім"   і повернутися у вихідне положення. </a:t>
            </a: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Повторити 5 разів.</a:t>
            </a:r>
            <a:endParaRPr lang="ru-RU" altLang="ja-JP" sz="1400">
              <a:latin typeface="Arial Narrow" pitchFamily="34" charset="0"/>
              <a:ea typeface="MS Mincho"/>
              <a:cs typeface="MS Mincho"/>
            </a:endParaRPr>
          </a:p>
          <a:p>
            <a:pPr indent="4508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altLang="ja-JP" sz="1400">
                <a:latin typeface="Arial Narrow" pitchFamily="34" charset="0"/>
                <a:ea typeface="MS Mincho"/>
                <a:cs typeface="MS Mincho"/>
              </a:rPr>
              <a:t>     3. Спокійно   посидіти   із  закритими  очима,  розслабившись протягом 5 с. </a:t>
            </a:r>
            <a:br>
              <a:rPr lang="uk-UA" altLang="ja-JP" sz="1400">
                <a:latin typeface="Arial Narrow" pitchFamily="34" charset="0"/>
                <a:ea typeface="MS Mincho"/>
                <a:cs typeface="MS Mincho"/>
              </a:rPr>
            </a:br>
            <a:r>
              <a:rPr lang="uk-UA" altLang="ja-JP" sz="1400">
                <a:solidFill>
                  <a:srgbClr val="000000"/>
                </a:solidFill>
                <a:latin typeface="Courier New" pitchFamily="49" charset="0"/>
                <a:ea typeface="MS Mincho"/>
                <a:cs typeface="MS Mincho"/>
              </a:rPr>
              <a:t/>
            </a:r>
            <a:br>
              <a:rPr lang="uk-UA" altLang="ja-JP" sz="1400">
                <a:solidFill>
                  <a:srgbClr val="000000"/>
                </a:solidFill>
                <a:latin typeface="Courier New" pitchFamily="49" charset="0"/>
                <a:ea typeface="MS Mincho"/>
                <a:cs typeface="MS Mincho"/>
              </a:rPr>
            </a:br>
            <a:endParaRPr lang="uk-UA" altLang="ja-JP" sz="1400">
              <a:solidFill>
                <a:srgbClr val="000000"/>
              </a:solidFill>
              <a:latin typeface="Courier New" pitchFamily="49" charset="0"/>
              <a:ea typeface="MS Mincho"/>
              <a:cs typeface="MS Mincho"/>
            </a:endParaRPr>
          </a:p>
        </p:txBody>
      </p:sp>
      <p:pic>
        <p:nvPicPr>
          <p:cNvPr id="33794" name="Picture 6" descr="j009007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77050" y="1052513"/>
            <a:ext cx="1292225" cy="1603375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E:\НАТАША\наташа\informatika\вправи для очей.files\сканирование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128963"/>
            <a:ext cx="4784725" cy="3557587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34818" name="Picture 2" descr="E:\НАТАША\наташа\informatika\вправи для очей.files\pal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5038725" cy="25050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4819" name="Picture 7" descr="E:\НАТАША\наташа\informatika\вправи для очей.files\nos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71875"/>
            <a:ext cx="3571875" cy="277336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75" y="142875"/>
            <a:ext cx="4929188" cy="62325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2800" b="1">
                <a:cs typeface="Times New Roman" pitchFamily="18" charset="0"/>
              </a:rPr>
              <a:t>Вправи для очей</a:t>
            </a:r>
          </a:p>
          <a:p>
            <a:pPr algn="ctr">
              <a:defRPr/>
            </a:pPr>
            <a:endParaRPr lang="ru-RU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i="1" u="sng">
                <a:cs typeface="Times New Roman" pitchFamily="18" charset="0"/>
              </a:rPr>
              <a:t>Варіант 1.</a:t>
            </a:r>
          </a:p>
          <a:p>
            <a:pPr eaLnBrk="0" hangingPunct="0">
              <a:defRPr/>
            </a:pPr>
            <a:endParaRPr lang="ru-RU" sz="2000" i="1" u="sng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400">
                <a:cs typeface="Times New Roman" pitchFamily="18" charset="0"/>
              </a:rPr>
              <a:t> </a:t>
            </a:r>
            <a:r>
              <a:rPr lang="ru-RU" sz="1500">
                <a:cs typeface="Times New Roman" pitchFamily="18" charset="0"/>
              </a:rPr>
              <a:t>Заплющити очі на кілька секунд, сильно напружуючи м'язи очей, потім розплющити їх, розслабляючи м'язи очей. </a:t>
            </a:r>
            <a:r>
              <a:rPr lang="ru-RU" sz="1500" i="1">
                <a:cs typeface="Times New Roman" pitchFamily="18" charset="0"/>
              </a:rPr>
              <a:t>Дихання ритмічне. </a:t>
            </a:r>
            <a:r>
              <a:rPr lang="ru-RU" sz="1500">
                <a:cs typeface="Times New Roman" pitchFamily="18" charset="0"/>
              </a:rPr>
              <a:t>Повторити 4-5 разів.</a:t>
            </a:r>
            <a:br>
              <a:rPr lang="ru-RU" sz="1500">
                <a:cs typeface="Times New Roman" pitchFamily="18" charset="0"/>
              </a:rPr>
            </a:br>
            <a:endParaRPr lang="ru-RU" sz="150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Подивитись на перенісся і затримати подих на час кількох повних циклів дихання. </a:t>
            </a:r>
          </a:p>
          <a:p>
            <a:pPr eaLnBrk="0" hangingPunct="0">
              <a:defRPr/>
            </a:pPr>
            <a:r>
              <a:rPr lang="ru-RU" sz="1500" i="1">
                <a:cs typeface="Times New Roman" pitchFamily="18" charset="0"/>
              </a:rPr>
              <a:t>До втоми очі доводити не можна.</a:t>
            </a:r>
            <a:r>
              <a:rPr lang="ru-RU" sz="1500">
                <a:cs typeface="Times New Roman" pitchFamily="18" charset="0"/>
              </a:rPr>
              <a:t> Потім перевести погляд удалечінь (подивитись у вікно).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 Повторити 4-5 разів.</a:t>
            </a:r>
            <a:br>
              <a:rPr lang="ru-RU" sz="1500">
                <a:cs typeface="Times New Roman" pitchFamily="18" charset="0"/>
              </a:rPr>
            </a:br>
            <a:endParaRPr lang="ru-RU" sz="150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Не повертаючи голови, подивитись направо і зафіксувати погляд на кілька секунд, 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потім подивитись вдалечінь прямо. 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Аналогічно виконати вправу з фіксацією наліво, угору, додолу.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 Повторити 4-5 разів.</a:t>
            </a:r>
            <a:br>
              <a:rPr lang="ru-RU" sz="1500">
                <a:cs typeface="Times New Roman" pitchFamily="18" charset="0"/>
              </a:rPr>
            </a:br>
            <a:endParaRPr lang="ru-RU" sz="150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Часто заплющувати і розплющувати очі (кліпати) протягом 20-30 секунд.</a:t>
            </a:r>
          </a:p>
          <a:p>
            <a:pPr eaLnBrk="0" hangingPunct="0">
              <a:defRPr/>
            </a:pPr>
            <a:endParaRPr lang="ru-RU" sz="1500"/>
          </a:p>
        </p:txBody>
      </p:sp>
      <p:pic>
        <p:nvPicPr>
          <p:cNvPr id="35842" name="Picture 3" descr="E:\НАТАША\наташа\informatika\вправи для очей.files\exercis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500313"/>
            <a:ext cx="3714750" cy="2411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85750"/>
            <a:ext cx="4572000" cy="6202363"/>
          </a:xfrm>
          <a:prstGeom prst="rect">
            <a:avLst/>
          </a:prstGeom>
          <a:solidFill>
            <a:schemeClr val="accent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i="1" u="sng">
                <a:cs typeface="Times New Roman" pitchFamily="18" charset="0"/>
              </a:rPr>
              <a:t>Варіант 2.</a:t>
            </a:r>
          </a:p>
          <a:p>
            <a:pPr eaLnBrk="0" hangingPunct="0">
              <a:defRPr/>
            </a:pPr>
            <a:endParaRPr lang="ru-RU" i="1" u="sng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 Дуже повільно переводити погляд: 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вдихаючи, дивитись вправо, потім угору, 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видихаючи - вліво і додолу.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 Потім спрямувати погляд удалечінь. Повторити вправу, спрямовуючи погляд у протилежний бік.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 Виконати вправу 4-5 разів в один бік і стільки ж - в інший.</a:t>
            </a:r>
            <a:br>
              <a:rPr lang="ru-RU" sz="1500">
                <a:cs typeface="Times New Roman" pitchFamily="18" charset="0"/>
              </a:rPr>
            </a:br>
            <a:endParaRPr lang="ru-RU" sz="150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Для покращення фокусування ока подивитись на кінчик носа, потім одразу перевести погляд у далечінь. 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В обох випадках погляд затримати на кілька секунд.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 Повторити вправу 4-5 разів.</a:t>
            </a:r>
            <a:br>
              <a:rPr lang="ru-RU" sz="1500">
                <a:cs typeface="Times New Roman" pitchFamily="18" charset="0"/>
              </a:rPr>
            </a:br>
            <a:endParaRPr lang="ru-RU" sz="150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Заплющити очі на 3-5 секунд, а потім розплющити їх на такий же час.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 Повторити вправу 4-5 разів.</a:t>
            </a:r>
            <a:br>
              <a:rPr lang="ru-RU" sz="1500">
                <a:cs typeface="Times New Roman" pitchFamily="18" charset="0"/>
              </a:rPr>
            </a:br>
            <a:endParaRPr lang="ru-RU" sz="150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Не повертаючи голови, переносити погляд 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угору-прямо-додолу, потім - вліво-прямо-вправо.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 Аналогічно виконувати рухи очей по діагоналі </a:t>
            </a:r>
          </a:p>
          <a:p>
            <a:pPr eaLnBrk="0" hangingPunct="0">
              <a:defRPr/>
            </a:pPr>
            <a:r>
              <a:rPr lang="ru-RU" sz="1500">
                <a:cs typeface="Times New Roman" pitchFamily="18" charset="0"/>
              </a:rPr>
              <a:t>в один та інший бік.</a:t>
            </a:r>
            <a:br>
              <a:rPr lang="ru-RU" sz="1500">
                <a:cs typeface="Times New Roman" pitchFamily="18" charset="0"/>
              </a:rPr>
            </a:br>
            <a:r>
              <a:rPr lang="ru-RU" sz="1500">
                <a:cs typeface="Times New Roman" pitchFamily="18" charset="0"/>
              </a:rPr>
              <a:t>Повторити комплекс вправ 4-5 разів</a:t>
            </a:r>
            <a:r>
              <a:rPr lang="ru-RU" sz="1600">
                <a:cs typeface="Times New Roman" pitchFamily="18" charset="0"/>
              </a:rPr>
              <a:t>.</a:t>
            </a:r>
            <a:endParaRPr lang="ru-RU" sz="1600" i="1" u="sng">
              <a:cs typeface="Times New Roman" pitchFamily="18" charset="0"/>
            </a:endParaRPr>
          </a:p>
        </p:txBody>
      </p:sp>
      <p:pic>
        <p:nvPicPr>
          <p:cNvPr id="36866" name="Picture 5" descr="E:\НАТАША\наташа\informatika\вправи для очей.files\exercis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143125"/>
            <a:ext cx="3714750" cy="2239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7" name="Picture 2" descr="E:\НАТАША\наташа\informatika\вправи для очей.files\exercise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850" y="4786313"/>
            <a:ext cx="3994150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E:\НАТАША\наташа\informatika\вправи для очей.files\exercis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42875"/>
            <a:ext cx="3357562" cy="374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142875"/>
            <a:ext cx="5000625" cy="6370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i="1" u="sng">
                <a:cs typeface="Times New Roman" pitchFamily="18" charset="0"/>
              </a:rPr>
              <a:t>Варіант 3.</a:t>
            </a:r>
            <a:r>
              <a:rPr lang="ru-RU"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500">
              <a:cs typeface="Times New Roman" pitchFamily="18" charset="0"/>
            </a:endParaRP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Подивитись вправо, не повертаючи голови, 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і зафіксувати погляд на кілька секунд. 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Потім - вліво на кілька секунд і подивитись прямо. Спрямувати погляд угору на кілька секунд, 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потім додолу, розслабивши м'язи очей,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 насамкінець - прямо перед собою. 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Повторити вправу 4-5 разів.</a:t>
            </a:r>
            <a:br>
              <a:rPr lang="ru-RU" sz="1500">
                <a:cs typeface="Times New Roman" pitchFamily="18" charset="0"/>
              </a:rPr>
            </a:br>
            <a:endParaRPr lang="ru-RU" sz="1500">
              <a:cs typeface="Times New Roman" pitchFamily="18" charset="0"/>
            </a:endParaRP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Подивитись кілька секунд на кінчик пальця, віддаленого на 30 см від очей, 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потім перенести погляд удалечінь 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і затримати погляд на 3-5 секунд.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 Вправу повторити 4-6 разів.</a:t>
            </a:r>
            <a:br>
              <a:rPr lang="ru-RU" sz="1500">
                <a:cs typeface="Times New Roman" pitchFamily="18" charset="0"/>
              </a:rPr>
            </a:br>
            <a:endParaRPr lang="ru-RU" sz="1500">
              <a:cs typeface="Times New Roman" pitchFamily="18" charset="0"/>
            </a:endParaRP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Заплющити очі на 5-10 секунд, розслабивши м'язи очей, і розплющити їх на такий же час.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 Повторити вправу 4-5 разів.</a:t>
            </a:r>
            <a:br>
              <a:rPr lang="ru-RU" sz="1500">
                <a:cs typeface="Times New Roman" pitchFamily="18" charset="0"/>
              </a:rPr>
            </a:br>
            <a:endParaRPr lang="ru-RU" sz="1500">
              <a:cs typeface="Times New Roman" pitchFamily="18" charset="0"/>
            </a:endParaRP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Зробити кілька колових рухів (4-5) очима 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в один бік, а потім в другий. </a:t>
            </a:r>
            <a:r>
              <a:rPr lang="ru-RU" sz="1500" i="1">
                <a:cs typeface="Times New Roman" pitchFamily="18" charset="0"/>
              </a:rPr>
              <a:t>Темп середній. 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Перенести погляд прямо перед собою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 на 5-7 секунд. </a:t>
            </a:r>
          </a:p>
          <a:p>
            <a:pPr>
              <a:defRPr/>
            </a:pPr>
            <a:r>
              <a:rPr lang="ru-RU" sz="1500">
                <a:cs typeface="Times New Roman" pitchFamily="18" charset="0"/>
              </a:rPr>
              <a:t>Повторити вправу 3-4 рази.</a:t>
            </a:r>
            <a:br>
              <a:rPr lang="ru-RU" sz="1500">
                <a:cs typeface="Times New Roman" pitchFamily="18" charset="0"/>
              </a:rPr>
            </a:br>
            <a:r>
              <a:rPr lang="ru-RU" sz="1500">
                <a:cs typeface="Times New Roman" pitchFamily="18" charset="0"/>
              </a:rPr>
              <a:t>Покліпати кілька разів учима, не напружуючи м'язи очей</a:t>
            </a:r>
            <a:endParaRPr lang="ru-RU" sz="150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2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39942" name="WordArt 4"/>
          <p:cNvSpPr>
            <a:spLocks noChangeArrowheads="1" noChangeShapeType="1" noTextEdit="1"/>
          </p:cNvSpPr>
          <p:nvPr/>
        </p:nvSpPr>
        <p:spPr bwMode="auto">
          <a:xfrm>
            <a:off x="2124075" y="2492375"/>
            <a:ext cx="4800600" cy="172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Успіхів </a:t>
            </a:r>
          </a:p>
          <a:p>
            <a:pPr algn="ctr"/>
            <a:r>
              <a:rPr lang="uk-U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 подоланні сходинок </a:t>
            </a:r>
          </a:p>
          <a:p>
            <a:pPr algn="ctr"/>
            <a:r>
              <a:rPr lang="uk-U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 інформатики</a:t>
            </a:r>
          </a:p>
        </p:txBody>
      </p:sp>
      <p:graphicFrame>
        <p:nvGraphicFramePr>
          <p:cNvPr id="3994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524750" y="836613"/>
          <a:ext cx="304800" cy="304800"/>
        </p:xfrm>
        <a:graphic>
          <a:graphicData uri="http://schemas.openxmlformats.org/presentationml/2006/ole">
            <p:oleObj spid="_x0000_s39940" name="Документ звукозаписи" r:id="rId3" imgW="304520" imgH="304520" progId="SoundRec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817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Кожний урок у підручниках для 2-4 класів </a:t>
            </a:r>
          </a:p>
          <a:p>
            <a:pPr eaLnBrk="0" hangingPunct="0"/>
            <a:r>
              <a:rPr lang="ru-RU" sz="2400">
                <a:cs typeface="Times New Roman" pitchFamily="18" charset="0"/>
              </a:rPr>
              <a:t>поданий на двох сторінках, тобто на розвороті підручника. </a:t>
            </a: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428625" y="5715000"/>
            <a:ext cx="8143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Якщо учень пропустив урок, він може вдома самостійно опрацювати матеріал за підручником.</a:t>
            </a:r>
          </a:p>
        </p:txBody>
      </p:sp>
      <p:pic>
        <p:nvPicPr>
          <p:cNvPr id="5" name="Picture 2" descr="E:\FOTO\школа\IMG_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341438"/>
            <a:ext cx="5521325" cy="407987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5010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i="1">
                <a:latin typeface="Corbel" pitchFamily="34" charset="0"/>
                <a:ea typeface="Times New Roman" pitchFamily="18" charset="0"/>
                <a:cs typeface="Estrangelo Edessa" pitchFamily="66"/>
              </a:rPr>
              <a:t>Теоретична  </a:t>
            </a:r>
            <a:r>
              <a:rPr lang="ru-RU" sz="2400">
                <a:latin typeface="Corbel" pitchFamily="34" charset="0"/>
                <a:ea typeface="Times New Roman" pitchFamily="18" charset="0"/>
                <a:cs typeface="Estrangelo Edessa" pitchFamily="66"/>
              </a:rPr>
              <a:t>частина  може проводитись у формі бесіди, гри, </a:t>
            </a:r>
          </a:p>
          <a:p>
            <a:pPr algn="ctr" eaLnBrk="0" hangingPunct="0"/>
            <a:r>
              <a:rPr lang="ru-RU" sz="2400">
                <a:latin typeface="Corbel" pitchFamily="34" charset="0"/>
                <a:ea typeface="Times New Roman" pitchFamily="18" charset="0"/>
                <a:cs typeface="Estrangelo Edessa" pitchFamily="66"/>
              </a:rPr>
              <a:t>обговорення ситуацій  або призначена для підтримки вивчення навчальних предметів, повторення і закріплення матеріалу. </a:t>
            </a:r>
          </a:p>
          <a:p>
            <a:pPr eaLnBrk="0" hangingPunct="0"/>
            <a:endParaRPr lang="ru-RU" sz="2400">
              <a:ea typeface="Times New Roman" pitchFamily="18" charset="0"/>
              <a:cs typeface="Estrangelo Edessa" pitchFamily="66"/>
            </a:endParaRPr>
          </a:p>
          <a:p>
            <a:pPr eaLnBrk="0" hangingPunct="0"/>
            <a:endParaRPr lang="ru-RU">
              <a:ea typeface="Times New Roman" pitchFamily="18" charset="0"/>
              <a:cs typeface="Estrangelo Edessa" pitchFamily="66"/>
            </a:endParaRPr>
          </a:p>
          <a:p>
            <a:pPr eaLnBrk="0" hangingPunct="0"/>
            <a:endParaRPr lang="ru-RU">
              <a:ea typeface="Times New Roman" pitchFamily="18" charset="0"/>
              <a:cs typeface="Estrangelo Edessa" pitchFamily="66"/>
            </a:endParaRPr>
          </a:p>
          <a:p>
            <a:pPr eaLnBrk="0" hangingPunct="0"/>
            <a:endParaRPr lang="ru-RU">
              <a:ea typeface="Times New Roman" pitchFamily="18" charset="0"/>
              <a:cs typeface="Estrangelo Edessa" pitchFamily="66"/>
            </a:endParaRPr>
          </a:p>
          <a:p>
            <a:pPr eaLnBrk="0" hangingPunct="0"/>
            <a:endParaRPr lang="ru-RU">
              <a:ea typeface="Times New Roman" pitchFamily="18" charset="0"/>
              <a:cs typeface="Estrangelo Edessa" pitchFamily="66"/>
            </a:endParaRPr>
          </a:p>
        </p:txBody>
      </p:sp>
      <p:pic>
        <p:nvPicPr>
          <p:cNvPr id="26626" name="Picture 6" descr="E:\НАТАША\наташа\малювання\малюнки\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437063"/>
            <a:ext cx="3240088" cy="19954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27" name="Picture 2" descr="E:\FOTO\школа\IMG_2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62188"/>
            <a:ext cx="4752975" cy="3802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28" name="Picture 3" descr="E:\НАТАША\Мои рисунки\школа\MPj0409048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916113"/>
            <a:ext cx="2447925" cy="196373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142875" y="285750"/>
            <a:ext cx="9001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Друга частина – це  </a:t>
            </a:r>
            <a:r>
              <a:rPr lang="ru-RU" sz="2400" i="1">
                <a:cs typeface="Times New Roman" pitchFamily="18" charset="0"/>
              </a:rPr>
              <a:t>практична робота учнів </a:t>
            </a:r>
          </a:p>
          <a:p>
            <a:pPr eaLnBrk="0" hangingPunct="0"/>
            <a:r>
              <a:rPr lang="ru-RU" sz="2400" i="1">
                <a:cs typeface="Times New Roman" pitchFamily="18" charset="0"/>
              </a:rPr>
              <a:t>		      за комп'ютерами</a:t>
            </a:r>
            <a:r>
              <a:rPr lang="ru-RU" sz="2400">
                <a:cs typeface="Times New Roman" pitchFamily="18" charset="0"/>
              </a:rPr>
              <a:t>.</a:t>
            </a:r>
          </a:p>
        </p:txBody>
      </p:sp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323850" y="2708275"/>
            <a:ext cx="856932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  <a:p>
            <a:endParaRPr lang="uk-UA"/>
          </a:p>
          <a:p>
            <a:endParaRPr lang="uk-UA"/>
          </a:p>
          <a:p>
            <a:endParaRPr lang="uk-UA"/>
          </a:p>
          <a:p>
            <a:r>
              <a:rPr lang="uk-UA"/>
              <a:t>На кожен клас розроблено  32 гри, по одній на урок.</a:t>
            </a:r>
          </a:p>
          <a:p>
            <a:r>
              <a:rPr lang="uk-UA"/>
              <a:t> Кожна має певне смислове навантаження:</a:t>
            </a:r>
          </a:p>
          <a:p>
            <a:r>
              <a:rPr lang="uk-UA"/>
              <a:t> на розвиток техніки роботи з маніпулятором “Миша", </a:t>
            </a:r>
          </a:p>
          <a:p>
            <a:r>
              <a:rPr lang="uk-UA"/>
              <a:t>реакції, уваги й зорової пам'яті, </a:t>
            </a:r>
          </a:p>
          <a:p>
            <a:r>
              <a:rPr lang="uk-UA"/>
              <a:t>комбінованого мислення, аналітичних і творчих здатностей,</a:t>
            </a:r>
          </a:p>
          <a:p>
            <a:r>
              <a:rPr lang="uk-UA"/>
              <a:t> розвиток навичок читання, додавання чисел.</a:t>
            </a:r>
          </a:p>
          <a:p>
            <a:r>
              <a:rPr lang="uk-UA"/>
              <a:t> </a:t>
            </a:r>
          </a:p>
          <a:p>
            <a:endParaRPr lang="uk-UA"/>
          </a:p>
          <a:p>
            <a:r>
              <a:rPr lang="uk-UA"/>
              <a:t>Як правило, будь-яка комп'ютерна гра розвиває відразу кілька навичок, </a:t>
            </a:r>
          </a:p>
          <a:p>
            <a:r>
              <a:rPr lang="uk-UA"/>
              <a:t>головне, щоб це було зроблено вчасно й цікаво.</a:t>
            </a:r>
          </a:p>
          <a:p>
            <a:endParaRPr lang="uk-UA" sz="2000">
              <a:latin typeface="Arial Rounded MT Bold" pitchFamily="34" charset="0"/>
              <a:ea typeface="Times New Roman" pitchFamily="18" charset="0"/>
              <a:cs typeface="Courier New" pitchFamily="49" charset="0"/>
            </a:endParaRPr>
          </a:p>
        </p:txBody>
      </p:sp>
      <p:pic>
        <p:nvPicPr>
          <p:cNvPr id="27651" name="Picture 4" descr="IMG_2425"/>
          <p:cNvPicPr>
            <a:picLocks noChangeAspect="1" noChangeArrowheads="1"/>
          </p:cNvPicPr>
          <p:nvPr/>
        </p:nvPicPr>
        <p:blipFill>
          <a:blip r:embed="rId2"/>
          <a:srcRect l="2734" t="10936"/>
          <a:stretch>
            <a:fillRect/>
          </a:stretch>
        </p:blipFill>
        <p:spPr bwMode="auto">
          <a:xfrm>
            <a:off x="5148263" y="981075"/>
            <a:ext cx="3744912" cy="2571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IMG_2426"/>
          <p:cNvPicPr>
            <a:picLocks noChangeAspect="1" noChangeArrowheads="1"/>
          </p:cNvPicPr>
          <p:nvPr/>
        </p:nvPicPr>
        <p:blipFill>
          <a:blip r:embed="rId2"/>
          <a:srcRect l="15584" t="2916" r="5742" b="729"/>
          <a:stretch>
            <a:fillRect/>
          </a:stretch>
        </p:blipFill>
        <p:spPr bwMode="auto">
          <a:xfrm>
            <a:off x="4787900" y="1557338"/>
            <a:ext cx="3924300" cy="3743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179388" y="1989138"/>
            <a:ext cx="457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Загальний час роботи учня</a:t>
            </a:r>
          </a:p>
          <a:p>
            <a:r>
              <a:rPr lang="uk-UA"/>
              <a:t> за комп'ютером </a:t>
            </a:r>
          </a:p>
          <a:p>
            <a:r>
              <a:rPr lang="uk-UA"/>
              <a:t>не повинен перевищувати </a:t>
            </a:r>
            <a:r>
              <a:rPr lang="uk-UA" i="1"/>
              <a:t>15 хвилин</a:t>
            </a:r>
            <a:r>
              <a:rPr lang="uk-UA"/>
              <a:t>, </a:t>
            </a:r>
          </a:p>
          <a:p>
            <a:r>
              <a:rPr lang="uk-UA"/>
              <a:t>тобто менше половини уроку.</a:t>
            </a:r>
          </a:p>
          <a:p>
            <a:r>
              <a:rPr lang="uk-UA"/>
              <a:t> Можливо використовувати комп'ютер фрагментами по 2-3 хвилини, </a:t>
            </a:r>
          </a:p>
          <a:p>
            <a:r>
              <a:rPr lang="uk-UA"/>
              <a:t>розподіляючи час взаємодії дітей </a:t>
            </a:r>
          </a:p>
          <a:p>
            <a:r>
              <a:rPr lang="uk-UA"/>
              <a:t>з комп'ютерними програмами </a:t>
            </a:r>
          </a:p>
          <a:p>
            <a:r>
              <a:rPr lang="uk-UA"/>
              <a:t>в режимі фронтальної діяльності</a:t>
            </a:r>
          </a:p>
          <a:p>
            <a:r>
              <a:rPr lang="uk-UA"/>
              <a:t>протягом всього уроку.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468313" y="404813"/>
            <a:ext cx="81216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400">
                <a:latin typeface="Times New Roman" pitchFamily="18" charset="0"/>
              </a:rPr>
              <a:t>Теми ігор, </a:t>
            </a:r>
          </a:p>
          <a:p>
            <a:pPr algn="ctr"/>
            <a:r>
              <a:rPr lang="uk-UA" sz="2400">
                <a:latin typeface="Times New Roman" pitchFamily="18" charset="0"/>
              </a:rPr>
              <a:t>їхні режими й дидактичний матеріал</a:t>
            </a:r>
          </a:p>
          <a:p>
            <a:pPr algn="ctr"/>
            <a:r>
              <a:rPr lang="uk-UA" sz="2400">
                <a:latin typeface="Times New Roman" pitchFamily="18" charset="0"/>
              </a:rPr>
              <a:t> можуть вибиратися як з метою вивчення нового матеріалу,</a:t>
            </a:r>
          </a:p>
          <a:p>
            <a:pPr algn="ctr"/>
            <a:r>
              <a:rPr lang="uk-UA" sz="2400">
                <a:latin typeface="Times New Roman" pitchFamily="18" charset="0"/>
              </a:rPr>
              <a:t> закріплення або повторення, так і для контролю знань.</a:t>
            </a:r>
            <a:endParaRPr lang="ru-RU" sz="2400">
              <a:latin typeface="Times New Roman" pitchFamily="18" charset="0"/>
            </a:endParaRPr>
          </a:p>
          <a:p>
            <a:pPr algn="ctr"/>
            <a:r>
              <a:rPr lang="uk-UA" sz="2400">
                <a:latin typeface="Times New Roman" pitchFamily="18" charset="0"/>
              </a:rPr>
              <a:t> За рахунок зміни ігор і їхньої малої тривалості (10-15 хв.)</a:t>
            </a:r>
          </a:p>
          <a:p>
            <a:pPr algn="ctr"/>
            <a:r>
              <a:rPr lang="uk-UA" sz="2400">
                <a:latin typeface="Times New Roman" pitchFamily="18" charset="0"/>
              </a:rPr>
              <a:t> у дітей зберігається досить стійкий інтерес і працездатність </a:t>
            </a:r>
          </a:p>
          <a:p>
            <a:pPr algn="ctr"/>
            <a:r>
              <a:rPr lang="uk-UA" sz="2400">
                <a:latin typeface="Times New Roman" pitchFamily="18" charset="0"/>
              </a:rPr>
              <a:t>на занятті.</a:t>
            </a:r>
            <a:endParaRPr lang="ru-RU" sz="2400">
              <a:latin typeface="Times New Roman" pitchFamily="18" charset="0"/>
            </a:endParaRPr>
          </a:p>
          <a:p>
            <a:pPr algn="ctr"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29698" name="Picture 4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521075"/>
            <a:ext cx="3887787" cy="29146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4"/>
          <p:cNvSpPr>
            <a:spLocks noChangeArrowheads="1"/>
          </p:cNvSpPr>
          <p:nvPr/>
        </p:nvSpPr>
        <p:spPr bwMode="auto">
          <a:xfrm>
            <a:off x="357188" y="357188"/>
            <a:ext cx="85010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>
                <a:cs typeface="Times New Roman" pitchFamily="18" charset="0"/>
              </a:rPr>
              <a:t>Третя частина уроку - це </a:t>
            </a:r>
            <a:r>
              <a:rPr lang="ru-RU" sz="2400" i="1">
                <a:cs typeface="Times New Roman" pitchFamily="18" charset="0"/>
              </a:rPr>
              <a:t>виконання учнями завдань</a:t>
            </a:r>
          </a:p>
          <a:p>
            <a:pPr algn="ctr" eaLnBrk="0" hangingPunct="0"/>
            <a:r>
              <a:rPr lang="ru-RU" sz="2400" i="1">
                <a:cs typeface="Times New Roman" pitchFamily="18" charset="0"/>
              </a:rPr>
              <a:t> з логічним навантаженням </a:t>
            </a:r>
            <a:endParaRPr lang="en-US" sz="2400" i="1">
              <a:cs typeface="Times New Roman" pitchFamily="18" charset="0"/>
            </a:endParaRPr>
          </a:p>
          <a:p>
            <a:pPr algn="ctr" eaLnBrk="0" hangingPunct="0"/>
            <a:r>
              <a:rPr lang="ru-RU" sz="2400">
                <a:cs typeface="Times New Roman" pitchFamily="18" charset="0"/>
              </a:rPr>
              <a:t>для розвитку пам'яті, </a:t>
            </a:r>
          </a:p>
          <a:p>
            <a:pPr eaLnBrk="0" hangingPunct="0"/>
            <a:r>
              <a:rPr lang="ru-RU" sz="2400">
                <a:cs typeface="Times New Roman" pitchFamily="18" charset="0"/>
              </a:rPr>
              <a:t>			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ru-RU" sz="2400">
                <a:cs typeface="Times New Roman" pitchFamily="18" charset="0"/>
              </a:rPr>
              <a:t>   кмітливості, ерудиції. </a:t>
            </a:r>
          </a:p>
        </p:txBody>
      </p:sp>
      <p:pic>
        <p:nvPicPr>
          <p:cNvPr id="30722" name="Picture 2" descr="E:\НАТАША\наташа\малювання\малюнки\малюнки\сканирование0077.jpg"/>
          <p:cNvPicPr>
            <a:picLocks noChangeAspect="1" noChangeArrowheads="1"/>
          </p:cNvPicPr>
          <p:nvPr/>
        </p:nvPicPr>
        <p:blipFill>
          <a:blip r:embed="rId2"/>
          <a:srcRect r="-2618"/>
          <a:stretch>
            <a:fillRect/>
          </a:stretch>
        </p:blipFill>
        <p:spPr bwMode="auto">
          <a:xfrm>
            <a:off x="250825" y="2205038"/>
            <a:ext cx="5724525" cy="3760787"/>
          </a:xfrm>
          <a:prstGeom prst="rect">
            <a:avLst/>
          </a:prstGeom>
          <a:noFill/>
          <a:ln w="76200">
            <a:solidFill>
              <a:srgbClr val="835E01"/>
            </a:solidFill>
            <a:miter lim="800000"/>
            <a:headEnd/>
            <a:tailEnd/>
          </a:ln>
        </p:spPr>
      </p:pic>
      <p:pic>
        <p:nvPicPr>
          <p:cNvPr id="30723" name="Picture 5" descr="E:\НАТАША\наташа\малювання\малюнки\малюнки\малювання\сканирование0070.jpg"/>
          <p:cNvPicPr>
            <a:picLocks noChangeAspect="1" noChangeArrowheads="1"/>
          </p:cNvPicPr>
          <p:nvPr/>
        </p:nvPicPr>
        <p:blipFill>
          <a:blip r:embed="rId3"/>
          <a:srcRect t="5080" r="22433"/>
          <a:stretch>
            <a:fillRect/>
          </a:stretch>
        </p:blipFill>
        <p:spPr bwMode="auto">
          <a:xfrm>
            <a:off x="6948488" y="4292600"/>
            <a:ext cx="1466850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323850" y="260350"/>
            <a:ext cx="82804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Комп’ютер природно вписується в життя школи </a:t>
            </a:r>
          </a:p>
          <a:p>
            <a:pPr algn="ctr"/>
            <a:r>
              <a:rPr lang="uk-UA" sz="2000"/>
              <a:t>і є ще одним ефективним технічними засобом, </a:t>
            </a:r>
          </a:p>
          <a:p>
            <a:pPr algn="ctr"/>
            <a:r>
              <a:rPr lang="uk-UA" sz="2000"/>
              <a:t>за допомогою якого можна значно урізноманітити процес навчання.</a:t>
            </a:r>
          </a:p>
          <a:p>
            <a:pPr algn="ctr"/>
            <a:endParaRPr lang="uk-UA" sz="2000"/>
          </a:p>
          <a:p>
            <a:pPr algn="ctr"/>
            <a:endParaRPr lang="uk-UA" sz="2000"/>
          </a:p>
          <a:p>
            <a:pPr algn="ctr"/>
            <a:r>
              <a:rPr lang="uk-UA" sz="2000"/>
              <a:t> </a:t>
            </a:r>
          </a:p>
          <a:p>
            <a:pPr algn="ctr"/>
            <a:endParaRPr lang="uk-UA" sz="2000"/>
          </a:p>
          <a:p>
            <a:pPr algn="ctr"/>
            <a:endParaRPr lang="uk-UA" sz="2000"/>
          </a:p>
          <a:p>
            <a:pPr algn="ctr"/>
            <a:endParaRPr lang="uk-UA" sz="2000"/>
          </a:p>
          <a:p>
            <a:pPr algn="ctr"/>
            <a:endParaRPr lang="uk-UA" sz="2000"/>
          </a:p>
          <a:p>
            <a:pPr algn="ctr"/>
            <a:endParaRPr lang="uk-UA" sz="2000"/>
          </a:p>
          <a:p>
            <a:pPr algn="ctr"/>
            <a:endParaRPr lang="uk-UA" sz="2000"/>
          </a:p>
          <a:p>
            <a:pPr algn="ctr"/>
            <a:endParaRPr lang="uk-UA" sz="2000"/>
          </a:p>
          <a:p>
            <a:pPr algn="ctr"/>
            <a:endParaRPr lang="uk-UA" sz="2000"/>
          </a:p>
          <a:p>
            <a:pPr algn="ctr"/>
            <a:endParaRPr lang="uk-UA" sz="2000"/>
          </a:p>
          <a:p>
            <a:pPr algn="ctr"/>
            <a:r>
              <a:rPr lang="uk-UA" sz="2000"/>
              <a:t>Кожне заняття з комп’ютером викликає в дітей емоційний підйом,</a:t>
            </a:r>
          </a:p>
          <a:p>
            <a:pPr algn="ctr"/>
            <a:r>
              <a:rPr lang="uk-UA" sz="2000"/>
              <a:t> а відстаючі учні, працюючи за комп’ютером, </a:t>
            </a:r>
          </a:p>
          <a:p>
            <a:pPr algn="ctr"/>
            <a:r>
              <a:rPr lang="uk-UA" sz="2000"/>
              <a:t>непомітно для себе, не вдаючись до виснаження при вивченні </a:t>
            </a:r>
          </a:p>
          <a:p>
            <a:pPr algn="ctr"/>
            <a:r>
              <a:rPr lang="uk-UA" sz="2000"/>
              <a:t>тієї або іншої теми, краще і легше засвоюють програмовий матеріал</a:t>
            </a:r>
          </a:p>
        </p:txBody>
      </p:sp>
      <p:pic>
        <p:nvPicPr>
          <p:cNvPr id="31746" name="Picture 10" descr="j0285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916113"/>
            <a:ext cx="403225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750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orbel" pitchFamily="34" charset="0"/>
              </a:rPr>
              <a:t>За умов систематичного доступу до комп'ютера</a:t>
            </a:r>
            <a:endParaRPr lang="ru-RU" sz="2000">
              <a:latin typeface="Corbel" pitchFamily="34" charset="0"/>
            </a:endParaRPr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8572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учні одержують наочні результати своєї роботи, що додає їм впевненості </a:t>
            </a:r>
          </a:p>
          <a:p>
            <a:r>
              <a:rPr lang="uk-UA" sz="2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 своїх силах.</a:t>
            </a:r>
          </a:p>
          <a:p>
            <a:r>
              <a:rPr lang="uk-UA" sz="2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У школяра виникає природне прагнення поділитися своїми знаннями та результатами роботи зі своїми товаришами.</a:t>
            </a:r>
            <a:endParaRPr lang="uk-UA" sz="2000">
              <a:ea typeface="Times New Roman" pitchFamily="18" charset="0"/>
              <a:cs typeface="Arial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2643188"/>
            <a:ext cx="900112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uk-UA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r>
              <a:rPr lang="uk-UA" sz="1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uk-UA" sz="2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Заняттям характерна більша, ніж на інших звичайних уроках, свобода спілкування учнів на уроці. Така система стосунків згуртовує колектив у досягненні спільної навчальної мети. </a:t>
            </a:r>
            <a:endParaRPr lang="uk-UA" sz="2000"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 descr="E:\НАТАША\Мои рисунки\школа\MPj04386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500313"/>
            <a:ext cx="4097337" cy="282892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32773" name="Picture 8" descr="IMG_24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49500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770</TotalTime>
  <Words>780</Words>
  <Application>Microsoft Office PowerPoint</Application>
  <PresentationFormat>On-screen Show (4:3)</PresentationFormat>
  <Paragraphs>159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6" baseType="lpstr">
      <vt:lpstr>Arial</vt:lpstr>
      <vt:lpstr>Wingdings</vt:lpstr>
      <vt:lpstr>Wingdings 2</vt:lpstr>
      <vt:lpstr>Wingdings 3</vt:lpstr>
      <vt:lpstr>Calibri</vt:lpstr>
      <vt:lpstr>Times New Roman</vt:lpstr>
      <vt:lpstr>Arial Unicode MS</vt:lpstr>
      <vt:lpstr>Comic Sans MS</vt:lpstr>
      <vt:lpstr>Corbel</vt:lpstr>
      <vt:lpstr>Estrangelo Edessa</vt:lpstr>
      <vt:lpstr>Arial Rounded MT Bold</vt:lpstr>
      <vt:lpstr>Courier New</vt:lpstr>
      <vt:lpstr>MS Mincho</vt:lpstr>
      <vt:lpstr>HGｺﾞｼｯｸM</vt:lpstr>
      <vt:lpstr>Arial Narrow</vt:lpstr>
      <vt:lpstr>Метро</vt:lpstr>
      <vt:lpstr>Метро</vt:lpstr>
      <vt:lpstr>Метро</vt:lpstr>
      <vt:lpstr>Метро</vt:lpstr>
      <vt:lpstr>Документ звукозаписи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I</cp:lastModifiedBy>
  <cp:revision>56</cp:revision>
  <dcterms:created xsi:type="dcterms:W3CDTF">2011-03-23T14:47:12Z</dcterms:created>
  <dcterms:modified xsi:type="dcterms:W3CDTF">2011-12-22T19:07:25Z</dcterms:modified>
</cp:coreProperties>
</file>