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86" autoAdjust="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DFC64-1B15-4EE9-8EE9-11C5D5B37AA9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7DA44-02CB-432B-AAFF-41E52E9A75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073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7DA44-02CB-432B-AAFF-41E52E9A750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220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AF91-11E2-4FD8-B738-6E7C3C9C23A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6EF78-F86B-4F86-BF0C-23B6698C7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254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AF91-11E2-4FD8-B738-6E7C3C9C23A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6EF78-F86B-4F86-BF0C-23B6698C7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485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AF91-11E2-4FD8-B738-6E7C3C9C23A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6EF78-F86B-4F86-BF0C-23B6698C7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647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AF91-11E2-4FD8-B738-6E7C3C9C23A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6EF78-F86B-4F86-BF0C-23B6698C7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05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AF91-11E2-4FD8-B738-6E7C3C9C23A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6EF78-F86B-4F86-BF0C-23B6698C7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008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AF91-11E2-4FD8-B738-6E7C3C9C23A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6EF78-F86B-4F86-BF0C-23B6698C7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5068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AF91-11E2-4FD8-B738-6E7C3C9C23A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6EF78-F86B-4F86-BF0C-23B6698C7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1771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AF91-11E2-4FD8-B738-6E7C3C9C23A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6EF78-F86B-4F86-BF0C-23B6698C7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633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AF91-11E2-4FD8-B738-6E7C3C9C23A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6EF78-F86B-4F86-BF0C-23B6698C7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215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AF91-11E2-4FD8-B738-6E7C3C9C23A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6EF78-F86B-4F86-BF0C-23B6698C7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390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5AF91-11E2-4FD8-B738-6E7C3C9C23A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26EF78-F86B-4F86-BF0C-23B6698C7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606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5AF91-11E2-4FD8-B738-6E7C3C9C23A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6EF78-F86B-4F86-BF0C-23B6698C7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95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>
                <a:latin typeface="Monotype Corsiva" pitchFamily="66" charset="0"/>
              </a:rPr>
              <a:t>Інтерактивні технології навчання</a:t>
            </a:r>
            <a:br>
              <a:rPr lang="uk-UA" b="1" dirty="0" smtClean="0">
                <a:latin typeface="Monotype Corsiva" pitchFamily="66" charset="0"/>
              </a:rPr>
            </a:br>
            <a:r>
              <a:rPr lang="uk-UA" b="1" dirty="0" smtClean="0">
                <a:latin typeface="Monotype Corsiva" pitchFamily="66" charset="0"/>
              </a:rPr>
              <a:t>в початковій школі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45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900" b="1" dirty="0">
                <a:latin typeface="Monotype Corsiva" pitchFamily="66" charset="0"/>
              </a:rPr>
              <a:t>V. </a:t>
            </a:r>
            <a:r>
              <a:rPr lang="ru-RU" sz="3900" b="1" dirty="0" err="1">
                <a:latin typeface="Monotype Corsiva" pitchFamily="66" charset="0"/>
              </a:rPr>
              <a:t>Рефлексія</a:t>
            </a:r>
            <a:r>
              <a:rPr lang="ru-RU" sz="3900" b="1" dirty="0">
                <a:latin typeface="Monotype Corsiva" pitchFamily="66" charset="0"/>
              </a:rPr>
              <a:t> ( </a:t>
            </a:r>
            <a:r>
              <a:rPr lang="ru-RU" sz="3900" b="1" dirty="0" err="1">
                <a:latin typeface="Monotype Corsiva" pitchFamily="66" charset="0"/>
              </a:rPr>
              <a:t>підбиття</a:t>
            </a:r>
            <a:r>
              <a:rPr lang="ru-RU" sz="3900" b="1" dirty="0">
                <a:latin typeface="Monotype Corsiva" pitchFamily="66" charset="0"/>
              </a:rPr>
              <a:t> </a:t>
            </a:r>
            <a:r>
              <a:rPr lang="ru-RU" sz="3900" b="1" dirty="0" err="1">
                <a:latin typeface="Monotype Corsiva" pitchFamily="66" charset="0"/>
              </a:rPr>
              <a:t>підсумків</a:t>
            </a:r>
            <a:r>
              <a:rPr lang="ru-RU" sz="3900" b="1" dirty="0">
                <a:latin typeface="Monotype Corsiva" pitchFamily="66" charset="0"/>
              </a:rPr>
              <a:t>), </a:t>
            </a:r>
            <a:r>
              <a:rPr lang="ru-RU" sz="3900" b="1" dirty="0" err="1">
                <a:latin typeface="Monotype Corsiva" pitchFamily="66" charset="0"/>
              </a:rPr>
              <a:t>оцінювання</a:t>
            </a:r>
            <a:r>
              <a:rPr lang="ru-RU" sz="3900" b="1" dirty="0">
                <a:latin typeface="Monotype Corsiva" pitchFamily="66" charset="0"/>
              </a:rPr>
              <a:t> </a:t>
            </a:r>
            <a:r>
              <a:rPr lang="ru-RU" sz="3900" b="1" dirty="0" err="1">
                <a:latin typeface="Monotype Corsiva" pitchFamily="66" charset="0"/>
              </a:rPr>
              <a:t>результатів</a:t>
            </a:r>
            <a:r>
              <a:rPr lang="ru-RU" sz="3900" b="1" dirty="0">
                <a:latin typeface="Monotype Corsiva" pitchFamily="66" charset="0"/>
              </a:rPr>
              <a:t> уроку.</a:t>
            </a: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511256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b="1" i="1" dirty="0">
                <a:latin typeface="Monotype Corsiva" pitchFamily="66" charset="0"/>
              </a:rPr>
              <a:t>Мета  </a:t>
            </a:r>
            <a:r>
              <a:rPr lang="ru-RU" b="1" i="1" dirty="0" err="1" smtClean="0">
                <a:latin typeface="Monotype Corsiva" pitchFamily="66" charset="0"/>
              </a:rPr>
              <a:t>етапу</a:t>
            </a:r>
            <a:r>
              <a:rPr lang="ru-RU" b="1" i="1" dirty="0" smtClean="0">
                <a:latin typeface="Monotype Corsiva" pitchFamily="66" charset="0"/>
              </a:rPr>
              <a:t> - </a:t>
            </a:r>
            <a:r>
              <a:rPr lang="ru-RU" dirty="0" err="1" smtClean="0">
                <a:latin typeface="Monotype Corsiva" pitchFamily="66" charset="0"/>
              </a:rPr>
              <a:t>згадати</a:t>
            </a:r>
            <a:r>
              <a:rPr lang="ru-RU" dirty="0">
                <a:latin typeface="Monotype Corsiva" pitchFamily="66" charset="0"/>
              </a:rPr>
              <a:t>, </a:t>
            </a:r>
            <a:r>
              <a:rPr lang="ru-RU" dirty="0" err="1">
                <a:latin typeface="Monotype Corsiva" pitchFamily="66" charset="0"/>
              </a:rPr>
              <a:t>виявити</a:t>
            </a:r>
            <a:r>
              <a:rPr lang="ru-RU" dirty="0">
                <a:latin typeface="Monotype Corsiva" pitchFamily="66" charset="0"/>
              </a:rPr>
              <a:t> й </a:t>
            </a:r>
            <a:r>
              <a:rPr lang="ru-RU" dirty="0" err="1">
                <a:latin typeface="Monotype Corsiva" pitchFamily="66" charset="0"/>
              </a:rPr>
              <a:t>усвідомити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основні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компоненти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діяльності</a:t>
            </a:r>
            <a:r>
              <a:rPr lang="ru-RU" dirty="0">
                <a:latin typeface="Monotype Corsiva" pitchFamily="66" charset="0"/>
              </a:rPr>
              <a:t> – </a:t>
            </a:r>
            <a:r>
              <a:rPr lang="ru-RU" dirty="0" err="1">
                <a:latin typeface="Monotype Corsiva" pitchFamily="66" charset="0"/>
              </a:rPr>
              <a:t>її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зміст</a:t>
            </a:r>
            <a:r>
              <a:rPr lang="ru-RU" dirty="0">
                <a:latin typeface="Monotype Corsiva" pitchFamily="66" charset="0"/>
              </a:rPr>
              <a:t>, тип, </a:t>
            </a:r>
            <a:r>
              <a:rPr lang="ru-RU" dirty="0" err="1">
                <a:latin typeface="Monotype Corsiva" pitchFamily="66" charset="0"/>
              </a:rPr>
              <a:t>способи</a:t>
            </a:r>
            <a:r>
              <a:rPr lang="ru-RU" dirty="0">
                <a:latin typeface="Monotype Corsiva" pitchFamily="66" charset="0"/>
              </a:rPr>
              <a:t>, </a:t>
            </a:r>
            <a:r>
              <a:rPr lang="ru-RU" dirty="0" err="1">
                <a:latin typeface="Monotype Corsiva" pitchFamily="66" charset="0"/>
              </a:rPr>
              <a:t>проблеми</a:t>
            </a:r>
            <a:r>
              <a:rPr lang="ru-RU" dirty="0">
                <a:latin typeface="Monotype Corsiva" pitchFamily="66" charset="0"/>
              </a:rPr>
              <a:t>, </a:t>
            </a:r>
            <a:r>
              <a:rPr lang="ru-RU" dirty="0" smtClean="0">
                <a:latin typeface="Monotype Corsiva" pitchFamily="66" charset="0"/>
              </a:rPr>
              <a:t>шляхи </a:t>
            </a:r>
            <a:r>
              <a:rPr lang="ru-RU" dirty="0" err="1" smtClean="0">
                <a:latin typeface="Monotype Corsiva" pitchFamily="66" charset="0"/>
              </a:rPr>
              <a:t>їх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вирішення</a:t>
            </a:r>
            <a:r>
              <a:rPr lang="ru-RU" dirty="0">
                <a:latin typeface="Monotype Corsiva" pitchFamily="66" charset="0"/>
              </a:rPr>
              <a:t>, </a:t>
            </a:r>
            <a:r>
              <a:rPr lang="ru-RU" dirty="0" err="1">
                <a:latin typeface="Monotype Corsiva" pitchFamily="66" charset="0"/>
              </a:rPr>
              <a:t>отримані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результати</a:t>
            </a:r>
            <a:r>
              <a:rPr lang="ru-RU" dirty="0">
                <a:latin typeface="Monotype Corsiva" pitchFamily="66" charset="0"/>
              </a:rPr>
              <a:t>. </a:t>
            </a:r>
            <a:r>
              <a:rPr lang="ru-RU" b="1" dirty="0" err="1">
                <a:latin typeface="Monotype Corsiva" pitchFamily="66" charset="0"/>
              </a:rPr>
              <a:t>Складається</a:t>
            </a:r>
            <a:r>
              <a:rPr lang="ru-RU" b="1" dirty="0">
                <a:latin typeface="Monotype Corsiva" pitchFamily="66" charset="0"/>
              </a:rPr>
              <a:t> з 3 </a:t>
            </a:r>
            <a:r>
              <a:rPr lang="ru-RU" b="1" dirty="0" err="1">
                <a:latin typeface="Monotype Corsiva" pitchFamily="66" charset="0"/>
              </a:rPr>
              <a:t>етапів</a:t>
            </a:r>
            <a:r>
              <a:rPr lang="ru-RU" dirty="0">
                <a:latin typeface="Monotype Corsiva" pitchFamily="66" charset="0"/>
              </a:rPr>
              <a:t>:</a:t>
            </a:r>
          </a:p>
          <a:p>
            <a:pPr marL="0" indent="0">
              <a:buNone/>
            </a:pPr>
            <a:r>
              <a:rPr lang="ru-RU" dirty="0">
                <a:latin typeface="Monotype Corsiva" pitchFamily="66" charset="0"/>
              </a:rPr>
              <a:t>1. </a:t>
            </a:r>
            <a:r>
              <a:rPr lang="ru-RU" dirty="0" err="1">
                <a:latin typeface="Monotype Corsiva" pitchFamily="66" charset="0"/>
              </a:rPr>
              <a:t>Установлення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фактів</a:t>
            </a:r>
            <a:r>
              <a:rPr lang="ru-RU" dirty="0">
                <a:latin typeface="Monotype Corsiva" pitchFamily="66" charset="0"/>
              </a:rPr>
              <a:t> (</a:t>
            </a:r>
            <a:r>
              <a:rPr lang="ru-RU" dirty="0" err="1">
                <a:latin typeface="Monotype Corsiva" pitchFamily="66" charset="0"/>
              </a:rPr>
              <a:t>Що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відбулося</a:t>
            </a:r>
            <a:r>
              <a:rPr lang="ru-RU" dirty="0">
                <a:latin typeface="Monotype Corsiva" pitchFamily="66" charset="0"/>
              </a:rPr>
              <a:t>?).</a:t>
            </a:r>
          </a:p>
          <a:p>
            <a:pPr marL="0" indent="0">
              <a:buNone/>
            </a:pPr>
            <a:r>
              <a:rPr lang="ru-RU" dirty="0">
                <a:latin typeface="Monotype Corsiva" pitchFamily="66" charset="0"/>
              </a:rPr>
              <a:t>2. </a:t>
            </a:r>
            <a:r>
              <a:rPr lang="ru-RU" dirty="0" err="1">
                <a:latin typeface="Monotype Corsiva" pitchFamily="66" charset="0"/>
              </a:rPr>
              <a:t>Аналіз</a:t>
            </a:r>
            <a:r>
              <a:rPr lang="ru-RU" dirty="0">
                <a:latin typeface="Monotype Corsiva" pitchFamily="66" charset="0"/>
              </a:rPr>
              <a:t> причин (</a:t>
            </a:r>
            <a:r>
              <a:rPr lang="ru-RU" dirty="0" err="1">
                <a:latin typeface="Monotype Corsiva" pitchFamily="66" charset="0"/>
              </a:rPr>
              <a:t>Чому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це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відбулося</a:t>
            </a:r>
            <a:r>
              <a:rPr lang="ru-RU" dirty="0">
                <a:latin typeface="Monotype Corsiva" pitchFamily="66" charset="0"/>
              </a:rPr>
              <a:t>?).</a:t>
            </a:r>
          </a:p>
          <a:p>
            <a:pPr marL="0" indent="0">
              <a:buNone/>
            </a:pPr>
            <a:r>
              <a:rPr lang="ru-RU" dirty="0">
                <a:latin typeface="Monotype Corsiva" pitchFamily="66" charset="0"/>
              </a:rPr>
              <a:t>3. </a:t>
            </a:r>
            <a:r>
              <a:rPr lang="ru-RU" dirty="0" err="1">
                <a:latin typeface="Monotype Corsiva" pitchFamily="66" charset="0"/>
              </a:rPr>
              <a:t>Планування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дій</a:t>
            </a:r>
            <a:r>
              <a:rPr lang="ru-RU" dirty="0">
                <a:latin typeface="Monotype Corsiva" pitchFamily="66" charset="0"/>
              </a:rPr>
              <a:t> (</a:t>
            </a:r>
            <a:r>
              <a:rPr lang="ru-RU" dirty="0" err="1">
                <a:latin typeface="Monotype Corsiva" pitchFamily="66" charset="0"/>
              </a:rPr>
              <a:t>Що</a:t>
            </a:r>
            <a:r>
              <a:rPr lang="ru-RU" dirty="0">
                <a:latin typeface="Monotype Corsiva" pitchFamily="66" charset="0"/>
              </a:rPr>
              <a:t> нам </a:t>
            </a:r>
            <a:r>
              <a:rPr lang="ru-RU" dirty="0" err="1">
                <a:latin typeface="Monotype Corsiva" pitchFamily="66" charset="0"/>
              </a:rPr>
              <a:t>робити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далі</a:t>
            </a:r>
            <a:r>
              <a:rPr lang="ru-RU" dirty="0">
                <a:latin typeface="Monotype Corsiva" pitchFamily="66" charset="0"/>
              </a:rPr>
              <a:t>?).</a:t>
            </a:r>
          </a:p>
          <a:p>
            <a:pPr marL="0" indent="0">
              <a:buNone/>
            </a:pPr>
            <a:r>
              <a:rPr lang="ru-RU" b="1" dirty="0" err="1" smtClean="0">
                <a:latin typeface="Monotype Corsiva" pitchFamily="66" charset="0"/>
              </a:rPr>
              <a:t>Рефлексія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займає</a:t>
            </a:r>
            <a:r>
              <a:rPr lang="ru-RU" b="1" dirty="0" smtClean="0">
                <a:latin typeface="Monotype Corsiva" pitchFamily="66" charset="0"/>
              </a:rPr>
              <a:t> 20% часу уроку.</a:t>
            </a:r>
          </a:p>
          <a:p>
            <a:pPr marL="0" indent="0">
              <a:buNone/>
            </a:pPr>
            <a:endParaRPr lang="ru-RU" dirty="0" smtClean="0">
              <a:latin typeface="Monotype Corsiva" pitchFamily="66" charset="0"/>
            </a:endParaRPr>
          </a:p>
          <a:p>
            <a:pPr marL="0" indent="0">
              <a:buNone/>
            </a:pPr>
            <a:r>
              <a:rPr lang="ru-RU" dirty="0" err="1" smtClean="0">
                <a:latin typeface="Monotype Corsiva" pitchFamily="66" charset="0"/>
              </a:rPr>
              <a:t>Рефлексія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>
                <a:latin typeface="Monotype Corsiva" pitchFamily="66" charset="0"/>
              </a:rPr>
              <a:t>- </a:t>
            </a:r>
            <a:r>
              <a:rPr lang="ru-RU" dirty="0" err="1">
                <a:latin typeface="Monotype Corsiva" pitchFamily="66" charset="0"/>
              </a:rPr>
              <a:t>дуже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важливий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етап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інтерактивного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заняття</a:t>
            </a:r>
            <a:r>
              <a:rPr lang="ru-RU" dirty="0" smtClean="0">
                <a:latin typeface="Monotype Corsiva" pitchFamily="66" charset="0"/>
              </a:rPr>
              <a:t>. </a:t>
            </a:r>
            <a:r>
              <a:rPr lang="ru-RU" dirty="0" err="1" smtClean="0">
                <a:latin typeface="Monotype Corsiva" pitchFamily="66" charset="0"/>
              </a:rPr>
              <a:t>Саме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>
                <a:latin typeface="Monotype Corsiva" pitchFamily="66" charset="0"/>
              </a:rPr>
              <a:t>тут </a:t>
            </a:r>
            <a:r>
              <a:rPr lang="ru-RU" dirty="0" err="1">
                <a:latin typeface="Monotype Corsiva" pitchFamily="66" charset="0"/>
              </a:rPr>
              <a:t>підводять</a:t>
            </a:r>
            <a:r>
              <a:rPr lang="ru-RU" dirty="0">
                <a:latin typeface="Monotype Corsiva" pitchFamily="66" charset="0"/>
              </a:rPr>
              <a:t> риску </a:t>
            </a:r>
            <a:r>
              <a:rPr lang="ru-RU" dirty="0" err="1">
                <a:latin typeface="Monotype Corsiva" pitchFamily="66" charset="0"/>
              </a:rPr>
              <a:t>під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знаннями</a:t>
            </a:r>
            <a:r>
              <a:rPr lang="ru-RU" dirty="0">
                <a:latin typeface="Monotype Corsiva" pitchFamily="66" charset="0"/>
              </a:rPr>
              <a:t>, </a:t>
            </a:r>
            <a:r>
              <a:rPr lang="ru-RU" dirty="0" err="1">
                <a:latin typeface="Monotype Corsiva" pitchFamily="66" charset="0"/>
              </a:rPr>
              <a:t>які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повинні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засвоїти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учні</a:t>
            </a:r>
            <a:r>
              <a:rPr lang="ru-RU" dirty="0">
                <a:latin typeface="Monotype Corsiva" pitchFamily="66" charset="0"/>
              </a:rPr>
              <a:t>. </a:t>
            </a:r>
            <a:r>
              <a:rPr lang="ru-RU" b="1" dirty="0" err="1">
                <a:latin typeface="Monotype Corsiva" pitchFamily="66" charset="0"/>
              </a:rPr>
              <a:t>Підсумковий</a:t>
            </a:r>
            <a:r>
              <a:rPr lang="ru-RU" b="1" dirty="0">
                <a:latin typeface="Monotype Corsiva" pitchFamily="66" charset="0"/>
              </a:rPr>
              <a:t> </a:t>
            </a:r>
            <a:r>
              <a:rPr lang="ru-RU" b="1" dirty="0" err="1">
                <a:latin typeface="Monotype Corsiva" pitchFamily="66" charset="0"/>
              </a:rPr>
              <a:t>етап</a:t>
            </a:r>
            <a:r>
              <a:rPr lang="ru-RU" b="1" dirty="0">
                <a:latin typeface="Monotype Corsiva" pitchFamily="66" charset="0"/>
              </a:rPr>
              <a:t> </a:t>
            </a:r>
            <a:r>
              <a:rPr lang="ru-RU" b="1" dirty="0" err="1">
                <a:latin typeface="Monotype Corsiva" pitchFamily="66" charset="0"/>
              </a:rPr>
              <a:t>виконує</a:t>
            </a:r>
            <a:r>
              <a:rPr lang="ru-RU" b="1" dirty="0">
                <a:latin typeface="Monotype Corsiva" pitchFamily="66" charset="0"/>
              </a:rPr>
              <a:t> </a:t>
            </a:r>
            <a:r>
              <a:rPr lang="ru-RU" b="1" dirty="0" err="1">
                <a:latin typeface="Monotype Corsiva" pitchFamily="66" charset="0"/>
              </a:rPr>
              <a:t>такі</a:t>
            </a:r>
            <a:r>
              <a:rPr lang="ru-RU" b="1" dirty="0">
                <a:latin typeface="Monotype Corsiva" pitchFamily="66" charset="0"/>
              </a:rPr>
              <a:t> </a:t>
            </a:r>
            <a:r>
              <a:rPr lang="ru-RU" b="1" dirty="0" err="1">
                <a:latin typeface="Monotype Corsiva" pitchFamily="66" charset="0"/>
              </a:rPr>
              <a:t>функції</a:t>
            </a:r>
            <a:r>
              <a:rPr lang="ru-RU" dirty="0">
                <a:latin typeface="Monotype Corsiva" pitchFamily="66" charset="0"/>
              </a:rPr>
              <a:t>: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dirty="0" smtClean="0">
                <a:latin typeface="Monotype Corsiva" pitchFamily="66" charset="0"/>
              </a:rPr>
              <a:t>- </a:t>
            </a:r>
            <a:r>
              <a:rPr lang="ru-RU" dirty="0" err="1" smtClean="0">
                <a:latin typeface="Monotype Corsiva" pitchFamily="66" charset="0"/>
              </a:rPr>
              <a:t>пояснити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зміст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опрацьованого</a:t>
            </a:r>
            <a:r>
              <a:rPr lang="ru-RU" dirty="0" smtClean="0">
                <a:latin typeface="Monotype Corsiva" pitchFamily="66" charset="0"/>
              </a:rPr>
              <a:t>;</a:t>
            </a:r>
            <a:endParaRPr lang="ru-RU" dirty="0">
              <a:latin typeface="Monotype Corsiva" pitchFamily="66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ru-RU" dirty="0">
                <a:latin typeface="Monotype Corsiva" pitchFamily="66" charset="0"/>
              </a:rPr>
              <a:t>- </a:t>
            </a:r>
            <a:r>
              <a:rPr lang="ru-RU" dirty="0" err="1">
                <a:latin typeface="Monotype Corsiva" pitchFamily="66" charset="0"/>
              </a:rPr>
              <a:t>порівняти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реальні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результати</a:t>
            </a:r>
            <a:r>
              <a:rPr lang="ru-RU" dirty="0">
                <a:latin typeface="Monotype Corsiva" pitchFamily="66" charset="0"/>
              </a:rPr>
              <a:t> з </a:t>
            </a:r>
            <a:r>
              <a:rPr lang="ru-RU" dirty="0" err="1">
                <a:latin typeface="Monotype Corsiva" pitchFamily="66" charset="0"/>
              </a:rPr>
              <a:t>очікуваними</a:t>
            </a:r>
            <a:r>
              <a:rPr lang="ru-RU" dirty="0">
                <a:latin typeface="Monotype Corsiva" pitchFamily="66" charset="0"/>
              </a:rPr>
              <a:t>;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dirty="0">
                <a:latin typeface="Monotype Corsiva" pitchFamily="66" charset="0"/>
              </a:rPr>
              <a:t>- </a:t>
            </a:r>
            <a:r>
              <a:rPr lang="ru-RU" dirty="0" err="1">
                <a:latin typeface="Monotype Corsiva" pitchFamily="66" charset="0"/>
              </a:rPr>
              <a:t>проаналізувати</a:t>
            </a:r>
            <a:r>
              <a:rPr lang="ru-RU" dirty="0">
                <a:latin typeface="Monotype Corsiva" pitchFamily="66" charset="0"/>
              </a:rPr>
              <a:t>, </a:t>
            </a:r>
            <a:r>
              <a:rPr lang="ru-RU" dirty="0" err="1">
                <a:latin typeface="Monotype Corsiva" pitchFamily="66" charset="0"/>
              </a:rPr>
              <a:t>чому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відбулося</a:t>
            </a:r>
            <a:r>
              <a:rPr lang="ru-RU" dirty="0">
                <a:latin typeface="Monotype Corsiva" pitchFamily="66" charset="0"/>
              </a:rPr>
              <a:t> так </a:t>
            </a:r>
            <a:r>
              <a:rPr lang="ru-RU" dirty="0" err="1">
                <a:latin typeface="Monotype Corsiva" pitchFamily="66" charset="0"/>
              </a:rPr>
              <a:t>чи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інакше</a:t>
            </a:r>
            <a:r>
              <a:rPr lang="ru-RU" dirty="0">
                <a:latin typeface="Monotype Corsiva" pitchFamily="66" charset="0"/>
              </a:rPr>
              <a:t>;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dirty="0">
                <a:latin typeface="Monotype Corsiva" pitchFamily="66" charset="0"/>
              </a:rPr>
              <a:t>- </a:t>
            </a:r>
            <a:r>
              <a:rPr lang="ru-RU" dirty="0" err="1">
                <a:latin typeface="Monotype Corsiva" pitchFamily="66" charset="0"/>
              </a:rPr>
              <a:t>зробити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висновки</a:t>
            </a:r>
            <a:r>
              <a:rPr lang="ru-RU" dirty="0">
                <a:latin typeface="Monotype Corsiva" pitchFamily="66" charset="0"/>
              </a:rPr>
              <a:t>;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dirty="0">
                <a:latin typeface="Monotype Corsiva" pitchFamily="66" charset="0"/>
              </a:rPr>
              <a:t>- </a:t>
            </a:r>
            <a:r>
              <a:rPr lang="ru-RU" dirty="0" err="1">
                <a:latin typeface="Monotype Corsiva" pitchFamily="66" charset="0"/>
              </a:rPr>
              <a:t>закріпити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чи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відкоригувати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засвоєння</a:t>
            </a:r>
            <a:r>
              <a:rPr lang="ru-RU" dirty="0">
                <a:latin typeface="Monotype Corsiva" pitchFamily="66" charset="0"/>
              </a:rPr>
              <a:t>;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dirty="0">
                <a:latin typeface="Monotype Corsiva" pitchFamily="66" charset="0"/>
              </a:rPr>
              <a:t>- </a:t>
            </a:r>
            <a:r>
              <a:rPr lang="ru-RU" dirty="0" err="1">
                <a:latin typeface="Monotype Corsiva" pitchFamily="66" charset="0"/>
              </a:rPr>
              <a:t>намітити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нові</a:t>
            </a:r>
            <a:r>
              <a:rPr lang="ru-RU" dirty="0">
                <a:latin typeface="Monotype Corsiva" pitchFamily="66" charset="0"/>
              </a:rPr>
              <a:t> теми для </a:t>
            </a:r>
            <a:r>
              <a:rPr lang="ru-RU" dirty="0" err="1">
                <a:latin typeface="Monotype Corsiva" pitchFamily="66" charset="0"/>
              </a:rPr>
              <a:t>обмірковування</a:t>
            </a:r>
            <a:r>
              <a:rPr lang="ru-RU" dirty="0">
                <a:latin typeface="Monotype Corsiva" pitchFamily="66" charset="0"/>
              </a:rPr>
              <a:t>;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dirty="0">
                <a:latin typeface="Monotype Corsiva" pitchFamily="66" charset="0"/>
              </a:rPr>
              <a:t>- </a:t>
            </a:r>
            <a:r>
              <a:rPr lang="ru-RU" dirty="0" err="1">
                <a:latin typeface="Monotype Corsiva" pitchFamily="66" charset="0"/>
              </a:rPr>
              <a:t>встановити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зв'язок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між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тим,що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вже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відомо</a:t>
            </a:r>
            <a:r>
              <a:rPr lang="ru-RU" dirty="0">
                <a:latin typeface="Monotype Corsiva" pitchFamily="66" charset="0"/>
              </a:rPr>
              <a:t>, і </a:t>
            </a:r>
            <a:r>
              <a:rPr lang="ru-RU" dirty="0" err="1">
                <a:latin typeface="Monotype Corsiva" pitchFamily="66" charset="0"/>
              </a:rPr>
              <a:t>тим</a:t>
            </a:r>
            <a:r>
              <a:rPr lang="ru-RU" dirty="0">
                <a:latin typeface="Monotype Corsiva" pitchFamily="66" charset="0"/>
              </a:rPr>
              <a:t>, </a:t>
            </a:r>
            <a:r>
              <a:rPr lang="ru-RU" dirty="0" err="1">
                <a:latin typeface="Monotype Corsiva" pitchFamily="66" charset="0"/>
              </a:rPr>
              <a:t>що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потрібно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засвоїти</a:t>
            </a:r>
            <a:r>
              <a:rPr lang="ru-RU" dirty="0">
                <a:latin typeface="Monotype Corsiva" pitchFamily="66" charset="0"/>
              </a:rPr>
              <a:t>, </a:t>
            </a:r>
            <a:r>
              <a:rPr lang="ru-RU" dirty="0" err="1">
                <a:latin typeface="Monotype Corsiva" pitchFamily="66" charset="0"/>
              </a:rPr>
              <a:t>навчитися</a:t>
            </a:r>
            <a:r>
              <a:rPr lang="ru-RU" dirty="0">
                <a:latin typeface="Monotype Corsiva" pitchFamily="66" charset="0"/>
              </a:rPr>
              <a:t> в </a:t>
            </a:r>
            <a:r>
              <a:rPr lang="ru-RU" dirty="0" err="1">
                <a:latin typeface="Monotype Corsiva" pitchFamily="66" charset="0"/>
              </a:rPr>
              <a:t>майбутньому</a:t>
            </a:r>
            <a:r>
              <a:rPr lang="ru-RU" dirty="0" smtClean="0">
                <a:latin typeface="Monotype Corsiva" pitchFamily="66" charset="0"/>
              </a:rPr>
              <a:t>.</a:t>
            </a:r>
            <a:endParaRPr lang="ru-RU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30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>
                <a:latin typeface="Monotype Corsiva" pitchFamily="66" charset="0"/>
              </a:rPr>
              <a:t>Рефлексія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застосовується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після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найважливіших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інтерактивних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вправ</a:t>
            </a:r>
            <a:r>
              <a:rPr lang="ru-RU" dirty="0" smtClean="0">
                <a:latin typeface="Monotype Corsiva" pitchFamily="66" charset="0"/>
              </a:rPr>
              <a:t>,, </a:t>
            </a:r>
            <a:r>
              <a:rPr lang="ru-RU" dirty="0" err="1" smtClean="0">
                <a:latin typeface="Monotype Corsiva" pitchFamily="66" charset="0"/>
              </a:rPr>
              <a:t>фрагментіів</a:t>
            </a:r>
            <a:r>
              <a:rPr lang="ru-RU" dirty="0" smtClean="0">
                <a:latin typeface="Monotype Corsiva" pitchFamily="66" charset="0"/>
              </a:rPr>
              <a:t> уроку::</a:t>
            </a:r>
          </a:p>
          <a:p>
            <a:pPr marL="0" indent="0">
              <a:buNone/>
            </a:pPr>
            <a:r>
              <a:rPr lang="ru-RU" dirty="0" smtClean="0">
                <a:latin typeface="Monotype Corsiva" pitchFamily="66" charset="0"/>
              </a:rPr>
              <a:t>-- З </a:t>
            </a:r>
            <a:r>
              <a:rPr lang="ru-RU" dirty="0" err="1" smtClean="0">
                <a:latin typeface="Monotype Corsiva" pitchFamily="66" charset="0"/>
              </a:rPr>
              <a:t>якою</a:t>
            </a:r>
            <a:r>
              <a:rPr lang="ru-RU" dirty="0" smtClean="0">
                <a:latin typeface="Monotype Corsiva" pitchFamily="66" charset="0"/>
              </a:rPr>
              <a:t> метою ми </a:t>
            </a:r>
            <a:r>
              <a:rPr lang="ru-RU" dirty="0" err="1" smtClean="0">
                <a:latin typeface="Monotype Corsiva" pitchFamily="66" charset="0"/>
              </a:rPr>
              <a:t>виконували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цю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вправу</a:t>
            </a:r>
            <a:r>
              <a:rPr lang="ru-RU" dirty="0" smtClean="0">
                <a:latin typeface="Monotype Corsiva" pitchFamily="66" charset="0"/>
              </a:rPr>
              <a:t>?</a:t>
            </a:r>
          </a:p>
          <a:p>
            <a:pPr marL="0" indent="0">
              <a:buNone/>
            </a:pPr>
            <a:r>
              <a:rPr lang="ru-RU" dirty="0" smtClean="0">
                <a:latin typeface="Monotype Corsiva" pitchFamily="66" charset="0"/>
              </a:rPr>
              <a:t>-- </a:t>
            </a:r>
            <a:r>
              <a:rPr lang="ru-RU" dirty="0" err="1" smtClean="0">
                <a:latin typeface="Monotype Corsiva" pitchFamily="66" charset="0"/>
              </a:rPr>
              <a:t>Які</a:t>
            </a:r>
            <a:r>
              <a:rPr lang="ru-RU" dirty="0" smtClean="0">
                <a:latin typeface="Monotype Corsiva" pitchFamily="66" charset="0"/>
              </a:rPr>
              <a:t> думки </a:t>
            </a:r>
            <a:r>
              <a:rPr lang="ru-RU" dirty="0" smtClean="0">
                <a:latin typeface="Monotype Corsiva" pitchFamily="66" charset="0"/>
              </a:rPr>
              <a:t>вона у вас </a:t>
            </a:r>
            <a:r>
              <a:rPr lang="ru-RU" dirty="0" err="1" smtClean="0">
                <a:latin typeface="Monotype Corsiva" pitchFamily="66" charset="0"/>
              </a:rPr>
              <a:t>викликала</a:t>
            </a:r>
            <a:r>
              <a:rPr lang="ru-RU" dirty="0" smtClean="0">
                <a:latin typeface="Monotype Corsiva" pitchFamily="66" charset="0"/>
              </a:rPr>
              <a:t>? </a:t>
            </a:r>
            <a:r>
              <a:rPr lang="ru-RU" dirty="0" err="1" smtClean="0">
                <a:latin typeface="Monotype Corsiva" pitchFamily="66" charset="0"/>
              </a:rPr>
              <a:t>Які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почуття</a:t>
            </a:r>
            <a:r>
              <a:rPr lang="ru-RU" dirty="0" smtClean="0">
                <a:latin typeface="Monotype Corsiva" pitchFamily="66" charset="0"/>
              </a:rPr>
              <a:t>?</a:t>
            </a:r>
          </a:p>
          <a:p>
            <a:pPr marL="0" indent="0">
              <a:buNone/>
            </a:pPr>
            <a:r>
              <a:rPr lang="ru-RU" dirty="0" smtClean="0">
                <a:latin typeface="Monotype Corsiva" pitchFamily="66" charset="0"/>
              </a:rPr>
              <a:t>-- </a:t>
            </a:r>
            <a:r>
              <a:rPr lang="ru-RU" dirty="0" err="1" smtClean="0">
                <a:latin typeface="Monotype Corsiva" pitchFamily="66" charset="0"/>
              </a:rPr>
              <a:t>Чого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ви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особисто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навчилися</a:t>
            </a:r>
            <a:r>
              <a:rPr lang="ru-RU" dirty="0" smtClean="0">
                <a:latin typeface="Monotype Corsiva" pitchFamily="66" charset="0"/>
              </a:rPr>
              <a:t>?</a:t>
            </a:r>
          </a:p>
          <a:p>
            <a:pPr marL="0" indent="0">
              <a:buNone/>
            </a:pPr>
            <a:r>
              <a:rPr lang="ru-RU" dirty="0" smtClean="0">
                <a:latin typeface="Monotype Corsiva" pitchFamily="66" charset="0"/>
              </a:rPr>
              <a:t>-- </a:t>
            </a:r>
            <a:r>
              <a:rPr lang="ru-RU" dirty="0" err="1" smtClean="0">
                <a:latin typeface="Monotype Corsiva" pitchFamily="66" charset="0"/>
              </a:rPr>
              <a:t>Чого</a:t>
            </a:r>
            <a:r>
              <a:rPr lang="ru-RU" dirty="0" smtClean="0">
                <a:latin typeface="Monotype Corsiva" pitchFamily="66" charset="0"/>
              </a:rPr>
              <a:t> б </a:t>
            </a:r>
            <a:r>
              <a:rPr lang="ru-RU" dirty="0" err="1" smtClean="0">
                <a:latin typeface="Monotype Corsiva" pitchFamily="66" charset="0"/>
              </a:rPr>
              <a:t>хотіли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навчитися</a:t>
            </a:r>
            <a:r>
              <a:rPr lang="ru-RU" dirty="0" smtClean="0">
                <a:latin typeface="Monotype Corsiva" pitchFamily="66" charset="0"/>
              </a:rPr>
              <a:t> у </a:t>
            </a:r>
            <a:r>
              <a:rPr lang="ru-RU" dirty="0" err="1" smtClean="0">
                <a:latin typeface="Monotype Corsiva" pitchFamily="66" charset="0"/>
              </a:rPr>
              <a:t>подальшому</a:t>
            </a:r>
            <a:r>
              <a:rPr lang="ru-RU" dirty="0" smtClean="0">
                <a:latin typeface="Monotype Corsiva" pitchFamily="66" charset="0"/>
              </a:rPr>
              <a:t>?</a:t>
            </a:r>
            <a:endParaRPr lang="ru-RU" dirty="0" smtClean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37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err="1">
                <a:latin typeface="Monotype Corsiva" pitchFamily="66" charset="0"/>
              </a:rPr>
              <a:t>Інтерактивні</a:t>
            </a:r>
            <a:r>
              <a:rPr lang="ru-RU" b="1" i="1" dirty="0">
                <a:latin typeface="Monotype Corsiva" pitchFamily="66" charset="0"/>
              </a:rPr>
              <a:t> </a:t>
            </a:r>
            <a:r>
              <a:rPr lang="ru-RU" b="1" i="1" dirty="0" err="1">
                <a:latin typeface="Monotype Corsiva" pitchFamily="66" charset="0"/>
              </a:rPr>
              <a:t>вправи</a:t>
            </a:r>
            <a:r>
              <a:rPr lang="ru-RU" b="1" i="1" dirty="0">
                <a:latin typeface="Monotype Corsiva" pitchFamily="66" charset="0"/>
              </a:rPr>
              <a:t> на </a:t>
            </a:r>
            <a:r>
              <a:rPr lang="ru-RU" b="1" i="1" dirty="0" err="1">
                <a:latin typeface="Monotype Corsiva" pitchFamily="66" charset="0"/>
              </a:rPr>
              <a:t>етапі</a:t>
            </a:r>
            <a:r>
              <a:rPr lang="ru-RU" b="1" i="1" dirty="0">
                <a:latin typeface="Monotype Corsiva" pitchFamily="66" charset="0"/>
              </a:rPr>
              <a:t> </a:t>
            </a:r>
            <a:r>
              <a:rPr lang="ru-RU" b="1" i="1" dirty="0" err="1">
                <a:latin typeface="Monotype Corsiva" pitchFamily="66" charset="0"/>
              </a:rPr>
              <a:t>рефлексії</a:t>
            </a:r>
            <a:r>
              <a:rPr lang="ru-RU" b="1" i="1" dirty="0">
                <a:latin typeface="Monotype Corsiva" pitchFamily="66" charset="0"/>
              </a:rPr>
              <a:t>:</a:t>
            </a:r>
            <a:br>
              <a:rPr lang="ru-RU" b="1" i="1" dirty="0">
                <a:latin typeface="Monotype Corsiva" pitchFamily="66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13995"/>
          </a:xfrm>
        </p:spPr>
        <p:txBody>
          <a:bodyPr numCol="2">
            <a:normAutofit/>
          </a:bodyPr>
          <a:lstStyle/>
          <a:p>
            <a:pPr marL="0" indent="0">
              <a:buNone/>
            </a:pPr>
            <a:r>
              <a:rPr lang="ru-RU" sz="2200" dirty="0" smtClean="0">
                <a:latin typeface="Monotype Corsiva" pitchFamily="66" charset="0"/>
              </a:rPr>
              <a:t>Система </a:t>
            </a:r>
            <a:r>
              <a:rPr lang="ru-RU" sz="2200" dirty="0" err="1" smtClean="0">
                <a:latin typeface="Monotype Corsiva" pitchFamily="66" charset="0"/>
              </a:rPr>
              <a:t>позначок</a:t>
            </a:r>
            <a:endParaRPr lang="ru-RU" sz="2200" dirty="0" smtClean="0">
              <a:latin typeface="Monotype Corsiva" pitchFamily="66" charset="0"/>
            </a:endParaRPr>
          </a:p>
          <a:p>
            <a:pPr marL="0" indent="0">
              <a:buNone/>
            </a:pPr>
            <a:r>
              <a:rPr lang="ru-RU" sz="2200" dirty="0" err="1" smtClean="0">
                <a:latin typeface="Monotype Corsiva" pitchFamily="66" charset="0"/>
              </a:rPr>
              <a:t>Допомога</a:t>
            </a:r>
            <a:endParaRPr lang="ru-RU" sz="2200" dirty="0" smtClean="0">
              <a:latin typeface="Monotype Corsiva" pitchFamily="66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Monotype Corsiva" pitchFamily="66" charset="0"/>
              </a:rPr>
              <a:t>Ажурна пилка</a:t>
            </a:r>
            <a:endParaRPr lang="ru-RU" sz="2200" dirty="0">
              <a:latin typeface="Monotype Corsiva" pitchFamily="66" charset="0"/>
            </a:endParaRPr>
          </a:p>
          <a:p>
            <a:pPr marL="0" indent="0">
              <a:buNone/>
            </a:pPr>
            <a:r>
              <a:rPr lang="ru-RU" sz="2200" dirty="0" err="1" smtClean="0">
                <a:latin typeface="Monotype Corsiva" pitchFamily="66" charset="0"/>
              </a:rPr>
              <a:t>Читання</a:t>
            </a: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>
                <a:latin typeface="Monotype Corsiva" pitchFamily="66" charset="0"/>
              </a:rPr>
              <a:t>з </a:t>
            </a:r>
            <a:r>
              <a:rPr lang="ru-RU" sz="2200" dirty="0" err="1" smtClean="0">
                <a:latin typeface="Monotype Corsiva" pitchFamily="66" charset="0"/>
              </a:rPr>
              <a:t>передбаченням</a:t>
            </a:r>
            <a:endParaRPr lang="ru-RU" sz="2200" dirty="0">
              <a:latin typeface="Monotype Corsiva" pitchFamily="66" charset="0"/>
            </a:endParaRPr>
          </a:p>
          <a:p>
            <a:pPr marL="0" indent="0">
              <a:buNone/>
            </a:pPr>
            <a:r>
              <a:rPr lang="ru-RU" sz="2200" dirty="0">
                <a:latin typeface="Monotype Corsiva" pitchFamily="66" charset="0"/>
              </a:rPr>
              <a:t> </a:t>
            </a:r>
            <a:r>
              <a:rPr lang="ru-RU" sz="2200" dirty="0" err="1" smtClean="0">
                <a:latin typeface="Monotype Corsiva" pitchFamily="66" charset="0"/>
              </a:rPr>
              <a:t>Пошуки</a:t>
            </a:r>
            <a:r>
              <a:rPr lang="ru-RU" sz="2200" dirty="0" smtClean="0">
                <a:latin typeface="Monotype Corsiva" pitchFamily="66" charset="0"/>
              </a:rPr>
              <a:t> скарбу</a:t>
            </a:r>
          </a:p>
          <a:p>
            <a:pPr marL="0" indent="0">
              <a:buNone/>
            </a:pP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 err="1" smtClean="0">
                <a:latin typeface="Monotype Corsiva" pitchFamily="66" charset="0"/>
              </a:rPr>
              <a:t>Пішохідний</a:t>
            </a:r>
            <a:r>
              <a:rPr lang="ru-RU" sz="2200" dirty="0" smtClean="0">
                <a:latin typeface="Monotype Corsiva" pitchFamily="66" charset="0"/>
              </a:rPr>
              <a:t> тур</a:t>
            </a:r>
          </a:p>
          <a:p>
            <a:pPr marL="0" indent="0">
              <a:buNone/>
            </a:pPr>
            <a:r>
              <a:rPr lang="ru-RU" sz="2200" dirty="0" smtClean="0">
                <a:latin typeface="Monotype Corsiva" pitchFamily="66" charset="0"/>
              </a:rPr>
              <a:t> Метод </a:t>
            </a:r>
            <a:r>
              <a:rPr lang="ru-RU" sz="2200" dirty="0">
                <a:latin typeface="Monotype Corsiva" pitchFamily="66" charset="0"/>
              </a:rPr>
              <a:t>«</a:t>
            </a:r>
            <a:r>
              <a:rPr lang="ru-RU" sz="2200" dirty="0" err="1" smtClean="0">
                <a:latin typeface="Monotype Corsiva" pitchFamily="66" charset="0"/>
              </a:rPr>
              <a:t>Прес</a:t>
            </a:r>
            <a:r>
              <a:rPr lang="ru-RU" sz="2200" dirty="0" smtClean="0">
                <a:latin typeface="Monotype Corsiva" pitchFamily="66" charset="0"/>
              </a:rPr>
              <a:t>» </a:t>
            </a:r>
          </a:p>
          <a:p>
            <a:pPr marL="0" indent="0">
              <a:buNone/>
            </a:pPr>
            <a:r>
              <a:rPr lang="ru-RU" sz="2200" dirty="0" smtClean="0">
                <a:latin typeface="Monotype Corsiva" pitchFamily="66" charset="0"/>
              </a:rPr>
              <a:t> Обери </a:t>
            </a:r>
            <a:r>
              <a:rPr lang="ru-RU" sz="2200" dirty="0" err="1" smtClean="0">
                <a:latin typeface="Monotype Corsiva" pitchFamily="66" charset="0"/>
              </a:rPr>
              <a:t>позицію</a:t>
            </a:r>
            <a:endParaRPr lang="ru-RU" sz="2200" dirty="0">
              <a:latin typeface="Monotype Corsiva" pitchFamily="66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Monotype Corsiva" pitchFamily="66" charset="0"/>
              </a:rPr>
              <a:t>Добре </a:t>
            </a:r>
            <a:r>
              <a:rPr lang="ru-RU" sz="2200" dirty="0">
                <a:latin typeface="Monotype Corsiva" pitchFamily="66" charset="0"/>
              </a:rPr>
              <a:t>– </a:t>
            </a:r>
            <a:r>
              <a:rPr lang="ru-RU" sz="2200" dirty="0" smtClean="0">
                <a:latin typeface="Monotype Corsiva" pitchFamily="66" charset="0"/>
              </a:rPr>
              <a:t>погано</a:t>
            </a:r>
          </a:p>
          <a:p>
            <a:pPr marL="0" indent="0">
              <a:buNone/>
            </a:pP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 err="1" smtClean="0">
                <a:latin typeface="Monotype Corsiva" pitchFamily="66" charset="0"/>
              </a:rPr>
              <a:t>Навчаючи</a:t>
            </a: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>
                <a:latin typeface="Monotype Corsiva" pitchFamily="66" charset="0"/>
              </a:rPr>
              <a:t>– </a:t>
            </a:r>
            <a:r>
              <a:rPr lang="ru-RU" sz="2200" dirty="0" err="1" smtClean="0">
                <a:latin typeface="Monotype Corsiva" pitchFamily="66" charset="0"/>
              </a:rPr>
              <a:t>вчуся</a:t>
            </a:r>
            <a:endParaRPr lang="ru-RU" sz="2200" dirty="0">
              <a:latin typeface="Monotype Corsiva" pitchFamily="66" charset="0"/>
            </a:endParaRPr>
          </a:p>
          <a:p>
            <a:pPr marL="0" indent="0">
              <a:buNone/>
            </a:pPr>
            <a:endParaRPr lang="ru-RU" sz="2200" dirty="0" smtClean="0">
              <a:latin typeface="Monotype Corsiva" pitchFamily="66" charset="0"/>
            </a:endParaRPr>
          </a:p>
          <a:p>
            <a:pPr marL="0" indent="0">
              <a:buNone/>
            </a:pPr>
            <a:r>
              <a:rPr lang="ru-RU" sz="2200" dirty="0" err="1" smtClean="0">
                <a:latin typeface="Monotype Corsiva" pitchFamily="66" charset="0"/>
              </a:rPr>
              <a:t>Сенкан</a:t>
            </a:r>
            <a:r>
              <a:rPr lang="ru-RU" sz="2200" dirty="0" smtClean="0">
                <a:latin typeface="Monotype Corsiva" pitchFamily="66" charset="0"/>
              </a:rPr>
              <a:t> </a:t>
            </a:r>
            <a:endParaRPr lang="ru-RU" sz="2200" dirty="0" smtClean="0">
              <a:latin typeface="Monotype Corsiva" pitchFamily="66" charset="0"/>
            </a:endParaRPr>
          </a:p>
          <a:p>
            <a:pPr marL="0" indent="0">
              <a:buNone/>
            </a:pPr>
            <a:r>
              <a:rPr lang="ru-RU" sz="2200" dirty="0" err="1" smtClean="0">
                <a:latin typeface="Monotype Corsiva" pitchFamily="66" charset="0"/>
              </a:rPr>
              <a:t>Незакінчені</a:t>
            </a: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 err="1">
                <a:latin typeface="Monotype Corsiva" pitchFamily="66" charset="0"/>
              </a:rPr>
              <a:t>речення</a:t>
            </a:r>
            <a:endParaRPr lang="ru-RU" sz="2200" dirty="0">
              <a:latin typeface="Monotype Corsiva" pitchFamily="66" charset="0"/>
            </a:endParaRPr>
          </a:p>
          <a:p>
            <a:pPr marL="0" indent="0">
              <a:buNone/>
            </a:pPr>
            <a:r>
              <a:rPr lang="ru-RU" sz="2200" dirty="0" err="1">
                <a:latin typeface="Monotype Corsiva" pitchFamily="66" charset="0"/>
              </a:rPr>
              <a:t>Інтерв'ю</a:t>
            </a:r>
            <a:r>
              <a:rPr lang="ru-RU" sz="2200" dirty="0">
                <a:latin typeface="Monotype Corsiva" pitchFamily="66" charset="0"/>
              </a:rPr>
              <a:t> </a:t>
            </a:r>
            <a:endParaRPr lang="ru-RU" sz="2200" dirty="0" smtClean="0">
              <a:latin typeface="Monotype Corsiva" pitchFamily="66" charset="0"/>
            </a:endParaRPr>
          </a:p>
          <a:p>
            <a:pPr marL="0" indent="0">
              <a:buNone/>
            </a:pPr>
            <a:r>
              <a:rPr lang="ru-RU" sz="2200" dirty="0" err="1" smtClean="0">
                <a:latin typeface="Monotype Corsiva" pitchFamily="66" charset="0"/>
              </a:rPr>
              <a:t>Абетковий</a:t>
            </a:r>
            <a:r>
              <a:rPr lang="ru-RU" sz="2200" dirty="0" smtClean="0">
                <a:latin typeface="Monotype Corsiva" pitchFamily="66" charset="0"/>
              </a:rPr>
              <a:t> суп</a:t>
            </a:r>
            <a:endParaRPr lang="ru-RU" sz="2200" dirty="0">
              <a:latin typeface="Monotype Corsiva" pitchFamily="66" charset="0"/>
            </a:endParaRPr>
          </a:p>
          <a:p>
            <a:pPr marL="0" indent="0">
              <a:buNone/>
            </a:pPr>
            <a:r>
              <a:rPr lang="ru-RU" sz="2200" dirty="0" err="1" smtClean="0">
                <a:latin typeface="Monotype Corsiva" pitchFamily="66" charset="0"/>
              </a:rPr>
              <a:t>Від</a:t>
            </a: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>
                <a:latin typeface="Monotype Corsiva" pitchFamily="66" charset="0"/>
              </a:rPr>
              <a:t>А до </a:t>
            </a:r>
            <a:r>
              <a:rPr lang="ru-RU" sz="2200" dirty="0" smtClean="0">
                <a:latin typeface="Monotype Corsiva" pitchFamily="66" charset="0"/>
              </a:rPr>
              <a:t>Я</a:t>
            </a:r>
            <a:endParaRPr lang="ru-RU" sz="2200" dirty="0" smtClean="0">
              <a:latin typeface="Monotype Corsiva" pitchFamily="66" charset="0"/>
            </a:endParaRPr>
          </a:p>
          <a:p>
            <a:pPr marL="0" indent="0">
              <a:buNone/>
            </a:pPr>
            <a:r>
              <a:rPr lang="ru-RU" sz="2200" dirty="0" err="1" smtClean="0">
                <a:latin typeface="Monotype Corsiva" pitchFamily="66" charset="0"/>
              </a:rPr>
              <a:t>Виграш</a:t>
            </a: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>
                <a:latin typeface="Monotype Corsiva" pitchFamily="66" charset="0"/>
              </a:rPr>
              <a:t>у </a:t>
            </a:r>
            <a:r>
              <a:rPr lang="ru-RU" sz="2200" dirty="0" err="1" smtClean="0">
                <a:latin typeface="Monotype Corsiva" pitchFamily="66" charset="0"/>
              </a:rPr>
              <a:t>лотереї</a:t>
            </a:r>
            <a:endParaRPr lang="ru-RU" sz="2200" dirty="0">
              <a:latin typeface="Monotype Corsiva" pitchFamily="66" charset="0"/>
            </a:endParaRPr>
          </a:p>
          <a:p>
            <a:pPr marL="0" indent="0">
              <a:buNone/>
            </a:pPr>
            <a:r>
              <a:rPr lang="ru-RU" sz="2200" dirty="0" err="1">
                <a:latin typeface="Monotype Corsiva" pitchFamily="66" charset="0"/>
              </a:rPr>
              <a:t>Тестування</a:t>
            </a:r>
            <a:r>
              <a:rPr lang="ru-RU" sz="2200" dirty="0">
                <a:latin typeface="Monotype Corsiva" pitchFamily="66" charset="0"/>
              </a:rPr>
              <a:t> </a:t>
            </a:r>
            <a:endParaRPr lang="ru-RU" sz="2200" dirty="0" smtClean="0">
              <a:latin typeface="Monotype Corsiva" pitchFamily="66" charset="0"/>
            </a:endParaRPr>
          </a:p>
          <a:p>
            <a:pPr marL="0" indent="0">
              <a:buNone/>
            </a:pPr>
            <a:r>
              <a:rPr lang="ru-RU" sz="2200" dirty="0" err="1" smtClean="0">
                <a:latin typeface="Monotype Corsiva" pitchFamily="66" charset="0"/>
              </a:rPr>
              <a:t>Трихвилинне</a:t>
            </a:r>
            <a:r>
              <a:rPr lang="ru-RU" sz="2200" dirty="0" smtClean="0">
                <a:latin typeface="Monotype Corsiva" pitchFamily="66" charset="0"/>
              </a:rPr>
              <a:t> </a:t>
            </a:r>
            <a:r>
              <a:rPr lang="ru-RU" sz="2200" dirty="0" err="1" smtClean="0">
                <a:latin typeface="Monotype Corsiva" pitchFamily="66" charset="0"/>
              </a:rPr>
              <a:t>есе</a:t>
            </a:r>
            <a:endParaRPr lang="ru-RU" sz="2200" dirty="0">
              <a:latin typeface="Monotype Corsiva" pitchFamily="66" charset="0"/>
            </a:endParaRPr>
          </a:p>
          <a:p>
            <a:pPr marL="0" indent="0">
              <a:buNone/>
            </a:pPr>
            <a:r>
              <a:rPr lang="ru-RU" sz="2200" dirty="0" err="1" smtClean="0">
                <a:latin typeface="Monotype Corsiva" pitchFamily="66" charset="0"/>
              </a:rPr>
              <a:t>Крісло</a:t>
            </a:r>
            <a:r>
              <a:rPr lang="ru-RU" sz="2200" dirty="0" smtClean="0">
                <a:latin typeface="Monotype Corsiva" pitchFamily="66" charset="0"/>
              </a:rPr>
              <a:t> автора</a:t>
            </a:r>
            <a:endParaRPr lang="ru-RU" sz="22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790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10634" y="1484784"/>
            <a:ext cx="41467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 smtClean="0">
                <a:latin typeface="Monotype Corsiva" pitchFamily="66" charset="0"/>
              </a:rPr>
              <a:t>Дякую за увагу </a:t>
            </a:r>
          </a:p>
          <a:p>
            <a:endParaRPr lang="uk-UA" sz="4000" b="1" dirty="0">
              <a:latin typeface="Monotype Corsiva" pitchFamily="66" charset="0"/>
            </a:endParaRPr>
          </a:p>
          <a:p>
            <a:endParaRPr lang="uk-UA" sz="4000" b="1" dirty="0">
              <a:latin typeface="Monotype Corsiva" pitchFamily="66" charset="0"/>
            </a:endParaRPr>
          </a:p>
          <a:p>
            <a:r>
              <a:rPr lang="uk-UA" sz="4000" b="1" dirty="0" smtClean="0">
                <a:latin typeface="Monotype Corsiva" pitchFamily="66" charset="0"/>
              </a:rPr>
              <a:t>Бажаю успіху</a:t>
            </a:r>
            <a:endParaRPr lang="ru-RU" sz="4000" b="1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66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Monotype Corsiva" pitchFamily="66" charset="0"/>
              </a:rPr>
              <a:t>Кредо інтерактивного навчання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Monotype Corsiva" pitchFamily="66" charset="0"/>
              </a:rPr>
              <a:t>	</a:t>
            </a:r>
            <a:r>
              <a:rPr lang="ru-RU" sz="2400" dirty="0" smtClean="0">
                <a:latin typeface="Monotype Corsiva" pitchFamily="66" charset="0"/>
              </a:rPr>
              <a:t>	</a:t>
            </a:r>
            <a:r>
              <a:rPr lang="ru-RU" sz="2400" dirty="0" err="1" smtClean="0">
                <a:latin typeface="Monotype Corsiva" pitchFamily="66" charset="0"/>
              </a:rPr>
              <a:t>Понад</a:t>
            </a:r>
            <a:r>
              <a:rPr lang="ru-RU" sz="2400" dirty="0" smtClean="0">
                <a:latin typeface="Monotype Corsiva" pitchFamily="66" charset="0"/>
              </a:rPr>
              <a:t> </a:t>
            </a:r>
            <a:r>
              <a:rPr lang="ru-RU" sz="2400" dirty="0">
                <a:latin typeface="Monotype Corsiva" pitchFamily="66" charset="0"/>
              </a:rPr>
              <a:t>2400 </a:t>
            </a:r>
            <a:r>
              <a:rPr lang="ru-RU" sz="2400" dirty="0" err="1">
                <a:latin typeface="Monotype Corsiva" pitchFamily="66" charset="0"/>
              </a:rPr>
              <a:t>років</a:t>
            </a:r>
            <a:r>
              <a:rPr lang="ru-RU" sz="2400" dirty="0">
                <a:latin typeface="Monotype Corsiva" pitchFamily="66" charset="0"/>
              </a:rPr>
              <a:t> тому </a:t>
            </a:r>
            <a:r>
              <a:rPr lang="ru-RU" sz="2400" dirty="0" err="1">
                <a:latin typeface="Monotype Corsiva" pitchFamily="66" charset="0"/>
              </a:rPr>
              <a:t>Конфуцій</a:t>
            </a:r>
            <a:r>
              <a:rPr lang="ru-RU" sz="2400" dirty="0">
                <a:latin typeface="Monotype Corsiva" pitchFamily="66" charset="0"/>
              </a:rPr>
              <a:t> сказав:</a:t>
            </a:r>
          </a:p>
          <a:p>
            <a:pPr marL="0" indent="0">
              <a:buNone/>
            </a:pPr>
            <a:r>
              <a:rPr lang="ru-RU" sz="2400" dirty="0">
                <a:latin typeface="Monotype Corsiva" pitchFamily="66" charset="0"/>
              </a:rPr>
              <a:t>«Те, </a:t>
            </a:r>
            <a:r>
              <a:rPr lang="ru-RU" sz="2400" dirty="0" err="1">
                <a:latin typeface="Monotype Corsiva" pitchFamily="66" charset="0"/>
              </a:rPr>
              <a:t>що</a:t>
            </a:r>
            <a:r>
              <a:rPr lang="ru-RU" sz="2400" dirty="0">
                <a:latin typeface="Monotype Corsiva" pitchFamily="66" charset="0"/>
              </a:rPr>
              <a:t> я чую, я </a:t>
            </a:r>
            <a:r>
              <a:rPr lang="ru-RU" sz="2400" dirty="0" err="1">
                <a:latin typeface="Monotype Corsiva" pitchFamily="66" charset="0"/>
              </a:rPr>
              <a:t>забуваю</a:t>
            </a:r>
            <a:r>
              <a:rPr lang="ru-RU" sz="2400" dirty="0">
                <a:latin typeface="Monotype Corsiva" pitchFamily="66" charset="0"/>
              </a:rPr>
              <a:t>.</a:t>
            </a:r>
          </a:p>
          <a:p>
            <a:pPr marL="0" indent="0">
              <a:buNone/>
            </a:pPr>
            <a:r>
              <a:rPr lang="ru-RU" sz="2400" dirty="0">
                <a:latin typeface="Monotype Corsiva" pitchFamily="66" charset="0"/>
              </a:rPr>
              <a:t>Те, </a:t>
            </a:r>
            <a:r>
              <a:rPr lang="ru-RU" sz="2400" dirty="0" err="1">
                <a:latin typeface="Monotype Corsiva" pitchFamily="66" charset="0"/>
              </a:rPr>
              <a:t>що</a:t>
            </a:r>
            <a:r>
              <a:rPr lang="ru-RU" sz="2400" dirty="0">
                <a:latin typeface="Monotype Corsiva" pitchFamily="66" charset="0"/>
              </a:rPr>
              <a:t> я </a:t>
            </a:r>
            <a:r>
              <a:rPr lang="ru-RU" sz="2400" dirty="0" err="1">
                <a:latin typeface="Monotype Corsiva" pitchFamily="66" charset="0"/>
              </a:rPr>
              <a:t>бачу</a:t>
            </a:r>
            <a:r>
              <a:rPr lang="ru-RU" sz="2400" dirty="0">
                <a:latin typeface="Monotype Corsiva" pitchFamily="66" charset="0"/>
              </a:rPr>
              <a:t>, я </a:t>
            </a:r>
            <a:r>
              <a:rPr lang="ru-RU" sz="2400" dirty="0" err="1">
                <a:latin typeface="Monotype Corsiva" pitchFamily="66" charset="0"/>
              </a:rPr>
              <a:t>пам'ятаю</a:t>
            </a:r>
            <a:r>
              <a:rPr lang="ru-RU" sz="2400" dirty="0">
                <a:latin typeface="Monotype Corsiva" pitchFamily="66" charset="0"/>
              </a:rPr>
              <a:t>.</a:t>
            </a:r>
          </a:p>
          <a:p>
            <a:pPr marL="0" indent="0">
              <a:buNone/>
            </a:pPr>
            <a:r>
              <a:rPr lang="ru-RU" sz="2400" dirty="0">
                <a:latin typeface="Monotype Corsiva" pitchFamily="66" charset="0"/>
              </a:rPr>
              <a:t>Те, </a:t>
            </a:r>
            <a:r>
              <a:rPr lang="ru-RU" sz="2400" dirty="0" err="1">
                <a:latin typeface="Monotype Corsiva" pitchFamily="66" charset="0"/>
              </a:rPr>
              <a:t>що</a:t>
            </a:r>
            <a:r>
              <a:rPr lang="ru-RU" sz="2400" dirty="0">
                <a:latin typeface="Monotype Corsiva" pitchFamily="66" charset="0"/>
              </a:rPr>
              <a:t> </a:t>
            </a:r>
            <a:r>
              <a:rPr lang="ru-RU" sz="2400" dirty="0" err="1">
                <a:latin typeface="Monotype Corsiva" pitchFamily="66" charset="0"/>
              </a:rPr>
              <a:t>бачу</a:t>
            </a:r>
            <a:r>
              <a:rPr lang="ru-RU" sz="2400" dirty="0">
                <a:latin typeface="Monotype Corsiva" pitchFamily="66" charset="0"/>
              </a:rPr>
              <a:t> і чую, я </a:t>
            </a:r>
            <a:r>
              <a:rPr lang="ru-RU" sz="2400" dirty="0" err="1">
                <a:latin typeface="Monotype Corsiva" pitchFamily="66" charset="0"/>
              </a:rPr>
              <a:t>трохи</a:t>
            </a:r>
            <a:r>
              <a:rPr lang="ru-RU" sz="2400" dirty="0">
                <a:latin typeface="Monotype Corsiva" pitchFamily="66" charset="0"/>
              </a:rPr>
              <a:t> </a:t>
            </a:r>
            <a:r>
              <a:rPr lang="ru-RU" sz="2400" dirty="0" err="1">
                <a:latin typeface="Monotype Corsiva" pitchFamily="66" charset="0"/>
              </a:rPr>
              <a:t>пам'ятаю</a:t>
            </a:r>
            <a:r>
              <a:rPr lang="ru-RU" sz="2400" dirty="0">
                <a:latin typeface="Monotype Corsiva" pitchFamily="66" charset="0"/>
              </a:rPr>
              <a:t>,</a:t>
            </a:r>
          </a:p>
          <a:p>
            <a:pPr marL="0" indent="0">
              <a:buNone/>
            </a:pPr>
            <a:r>
              <a:rPr lang="ru-RU" sz="2400" dirty="0">
                <a:latin typeface="Monotype Corsiva" pitchFamily="66" charset="0"/>
              </a:rPr>
              <a:t>Те, </a:t>
            </a:r>
            <a:r>
              <a:rPr lang="ru-RU" sz="2400" dirty="0" err="1">
                <a:latin typeface="Monotype Corsiva" pitchFamily="66" charset="0"/>
              </a:rPr>
              <a:t>що</a:t>
            </a:r>
            <a:r>
              <a:rPr lang="ru-RU" sz="2400" dirty="0">
                <a:latin typeface="Monotype Corsiva" pitchFamily="66" charset="0"/>
              </a:rPr>
              <a:t> я чую, </a:t>
            </a:r>
            <a:r>
              <a:rPr lang="ru-RU" sz="2400" dirty="0" err="1">
                <a:latin typeface="Monotype Corsiva" pitchFamily="66" charset="0"/>
              </a:rPr>
              <a:t>бачу</a:t>
            </a:r>
            <a:r>
              <a:rPr lang="ru-RU" sz="2400" dirty="0">
                <a:latin typeface="Monotype Corsiva" pitchFamily="66" charset="0"/>
              </a:rPr>
              <a:t> й </a:t>
            </a:r>
            <a:r>
              <a:rPr lang="ru-RU" sz="2400" dirty="0" err="1">
                <a:latin typeface="Monotype Corsiva" pitchFamily="66" charset="0"/>
              </a:rPr>
              <a:t>обговорюю</a:t>
            </a:r>
            <a:r>
              <a:rPr lang="ru-RU" sz="2400" dirty="0">
                <a:latin typeface="Monotype Corsiva" pitchFamily="66" charset="0"/>
              </a:rPr>
              <a:t>, </a:t>
            </a:r>
            <a:r>
              <a:rPr lang="ru-RU" sz="2400" dirty="0" smtClean="0">
                <a:latin typeface="Monotype Corsiva" pitchFamily="66" charset="0"/>
              </a:rPr>
              <a:t>я починаю </a:t>
            </a:r>
            <a:r>
              <a:rPr lang="ru-RU" sz="2400" dirty="0" err="1">
                <a:latin typeface="Monotype Corsiva" pitchFamily="66" charset="0"/>
              </a:rPr>
              <a:t>розуміти</a:t>
            </a:r>
            <a:r>
              <a:rPr lang="ru-RU" sz="2400" dirty="0">
                <a:latin typeface="Monotype Corsiva" pitchFamily="66" charset="0"/>
              </a:rPr>
              <a:t>.</a:t>
            </a:r>
          </a:p>
          <a:p>
            <a:pPr marL="0" indent="0">
              <a:buNone/>
            </a:pPr>
            <a:r>
              <a:rPr lang="ru-RU" sz="2400" dirty="0">
                <a:latin typeface="Monotype Corsiva" pitchFamily="66" charset="0"/>
              </a:rPr>
              <a:t>Коли я чую, </a:t>
            </a:r>
            <a:r>
              <a:rPr lang="ru-RU" sz="2400" dirty="0" err="1">
                <a:latin typeface="Monotype Corsiva" pitchFamily="66" charset="0"/>
              </a:rPr>
              <a:t>бачу</a:t>
            </a:r>
            <a:r>
              <a:rPr lang="ru-RU" sz="2400" dirty="0">
                <a:latin typeface="Monotype Corsiva" pitchFamily="66" charset="0"/>
              </a:rPr>
              <a:t>, </a:t>
            </a:r>
            <a:r>
              <a:rPr lang="ru-RU" sz="2400" dirty="0" err="1">
                <a:latin typeface="Monotype Corsiva" pitchFamily="66" charset="0"/>
              </a:rPr>
              <a:t>обговорюю</a:t>
            </a:r>
            <a:r>
              <a:rPr lang="ru-RU" sz="2400" dirty="0">
                <a:latin typeface="Monotype Corsiva" pitchFamily="66" charset="0"/>
              </a:rPr>
              <a:t> і </a:t>
            </a:r>
            <a:r>
              <a:rPr lang="ru-RU" sz="2400" dirty="0" err="1" smtClean="0">
                <a:latin typeface="Monotype Corsiva" pitchFamily="66" charset="0"/>
              </a:rPr>
              <a:t>роблю</a:t>
            </a:r>
            <a:r>
              <a:rPr lang="ru-RU" sz="2400" dirty="0" smtClean="0">
                <a:latin typeface="Monotype Corsiva" pitchFamily="66" charset="0"/>
              </a:rPr>
              <a:t>, я </a:t>
            </a:r>
            <a:r>
              <a:rPr lang="ru-RU" sz="2400" dirty="0" err="1">
                <a:latin typeface="Monotype Corsiva" pitchFamily="66" charset="0"/>
              </a:rPr>
              <a:t>набуваю</a:t>
            </a:r>
            <a:r>
              <a:rPr lang="ru-RU" sz="2400" dirty="0">
                <a:latin typeface="Monotype Corsiva" pitchFamily="66" charset="0"/>
              </a:rPr>
              <a:t> </a:t>
            </a:r>
            <a:r>
              <a:rPr lang="ru-RU" sz="2400" dirty="0" err="1">
                <a:latin typeface="Monotype Corsiva" pitchFamily="66" charset="0"/>
              </a:rPr>
              <a:t>знань</a:t>
            </a:r>
            <a:r>
              <a:rPr lang="ru-RU" sz="2400" dirty="0">
                <a:latin typeface="Monotype Corsiva" pitchFamily="66" charset="0"/>
              </a:rPr>
              <a:t> і </a:t>
            </a:r>
            <a:r>
              <a:rPr lang="ru-RU" sz="2400" dirty="0" err="1">
                <a:latin typeface="Monotype Corsiva" pitchFamily="66" charset="0"/>
              </a:rPr>
              <a:t>навичок</a:t>
            </a:r>
            <a:r>
              <a:rPr lang="ru-RU" sz="2400" dirty="0">
                <a:latin typeface="Monotype Corsiva" pitchFamily="66" charset="0"/>
              </a:rPr>
              <a:t>.</a:t>
            </a:r>
          </a:p>
          <a:p>
            <a:pPr marL="0" indent="0">
              <a:buNone/>
            </a:pPr>
            <a:r>
              <a:rPr lang="ru-RU" sz="2400" dirty="0">
                <a:latin typeface="Monotype Corsiva" pitchFamily="66" charset="0"/>
              </a:rPr>
              <a:t>Коли я передаю </a:t>
            </a:r>
            <a:r>
              <a:rPr lang="ru-RU" sz="2400" dirty="0" err="1">
                <a:latin typeface="Monotype Corsiva" pitchFamily="66" charset="0"/>
              </a:rPr>
              <a:t>знання</a:t>
            </a:r>
            <a:r>
              <a:rPr lang="ru-RU" sz="2400" dirty="0">
                <a:latin typeface="Monotype Corsiva" pitchFamily="66" charset="0"/>
              </a:rPr>
              <a:t> </a:t>
            </a:r>
            <a:r>
              <a:rPr lang="ru-RU" sz="2400" dirty="0" err="1" smtClean="0">
                <a:latin typeface="Monotype Corsiva" pitchFamily="66" charset="0"/>
              </a:rPr>
              <a:t>іншим</a:t>
            </a:r>
            <a:r>
              <a:rPr lang="ru-RU" sz="2400" dirty="0" smtClean="0">
                <a:latin typeface="Monotype Corsiva" pitchFamily="66" charset="0"/>
              </a:rPr>
              <a:t>, я </a:t>
            </a:r>
            <a:r>
              <a:rPr lang="ru-RU" sz="2400" dirty="0">
                <a:latin typeface="Monotype Corsiva" pitchFamily="66" charset="0"/>
              </a:rPr>
              <a:t>стаю </a:t>
            </a:r>
            <a:r>
              <a:rPr lang="ru-RU" sz="2400" dirty="0" err="1">
                <a:latin typeface="Monotype Corsiva" pitchFamily="66" charset="0"/>
              </a:rPr>
              <a:t>майстром</a:t>
            </a:r>
            <a:r>
              <a:rPr lang="ru-RU" sz="2400" dirty="0">
                <a:latin typeface="Monotype Corsiva" pitchFamily="66" charset="0"/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337194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700" b="1" i="1" dirty="0" err="1">
                <a:latin typeface="Monotype Corsiva" pitchFamily="66" charset="0"/>
              </a:rPr>
              <a:t>Завдання</a:t>
            </a:r>
            <a:r>
              <a:rPr lang="ru-RU" sz="1700" b="1" i="1" dirty="0">
                <a:latin typeface="Monotype Corsiva" pitchFamily="66" charset="0"/>
              </a:rPr>
              <a:t> педагога:</a:t>
            </a:r>
            <a:br>
              <a:rPr lang="ru-RU" sz="1700" b="1" i="1" dirty="0">
                <a:latin typeface="Monotype Corsiva" pitchFamily="66" charset="0"/>
              </a:rPr>
            </a:br>
            <a:r>
              <a:rPr lang="ru-RU" sz="1700" b="1" dirty="0">
                <a:latin typeface="Monotype Corsiva" pitchFamily="66" charset="0"/>
              </a:rPr>
              <a:t>д</a:t>
            </a:r>
            <a:r>
              <a:rPr lang="ru-RU" sz="1700" b="1" dirty="0" smtClean="0">
                <a:latin typeface="Monotype Corsiva" pitchFamily="66" charset="0"/>
              </a:rPr>
              <a:t>ля </a:t>
            </a:r>
            <a:r>
              <a:rPr lang="ru-RU" sz="1700" b="1" dirty="0" err="1">
                <a:latin typeface="Monotype Corsiva" pitchFamily="66" charset="0"/>
              </a:rPr>
              <a:t>ефективного</a:t>
            </a:r>
            <a:r>
              <a:rPr lang="ru-RU" sz="1700" b="1" dirty="0">
                <a:latin typeface="Monotype Corsiva" pitchFamily="66" charset="0"/>
              </a:rPr>
              <a:t> </a:t>
            </a:r>
            <a:r>
              <a:rPr lang="ru-RU" sz="1700" b="1" dirty="0" err="1">
                <a:latin typeface="Monotype Corsiva" pitchFamily="66" charset="0"/>
              </a:rPr>
              <a:t>застосування</a:t>
            </a:r>
            <a:r>
              <a:rPr lang="ru-RU" sz="1700" b="1" dirty="0">
                <a:latin typeface="Monotype Corsiva" pitchFamily="66" charset="0"/>
              </a:rPr>
              <a:t> </a:t>
            </a:r>
            <a:r>
              <a:rPr lang="ru-RU" sz="1700" b="1" dirty="0" err="1">
                <a:latin typeface="Monotype Corsiva" pitchFamily="66" charset="0"/>
              </a:rPr>
              <a:t>інтерактивних</a:t>
            </a:r>
            <a:r>
              <a:rPr lang="ru-RU" sz="1700" b="1" dirty="0">
                <a:latin typeface="Monotype Corsiva" pitchFamily="66" charset="0"/>
              </a:rPr>
              <a:t> </a:t>
            </a:r>
            <a:r>
              <a:rPr lang="ru-RU" sz="1700" b="1" dirty="0" err="1">
                <a:latin typeface="Monotype Corsiva" pitchFamily="66" charset="0"/>
              </a:rPr>
              <a:t>технологій</a:t>
            </a:r>
            <a:r>
              <a:rPr lang="ru-RU" sz="1700" b="1" dirty="0">
                <a:latin typeface="Monotype Corsiva" pitchFamily="66" charset="0"/>
              </a:rPr>
              <a:t>,</a:t>
            </a:r>
            <a:br>
              <a:rPr lang="ru-RU" sz="1700" b="1" dirty="0">
                <a:latin typeface="Monotype Corsiva" pitchFamily="66" charset="0"/>
              </a:rPr>
            </a:br>
            <a:r>
              <a:rPr lang="ru-RU" sz="1700" b="1" dirty="0" err="1">
                <a:latin typeface="Monotype Corsiva" pitchFamily="66" charset="0"/>
              </a:rPr>
              <a:t>охоплення</a:t>
            </a:r>
            <a:r>
              <a:rPr lang="ru-RU" sz="1700" b="1" dirty="0">
                <a:latin typeface="Monotype Corsiva" pitchFamily="66" charset="0"/>
              </a:rPr>
              <a:t> </a:t>
            </a:r>
            <a:r>
              <a:rPr lang="ru-RU" sz="1700" b="1" dirty="0" err="1">
                <a:latin typeface="Monotype Corsiva" pitchFamily="66" charset="0"/>
              </a:rPr>
              <a:t>всього</a:t>
            </a:r>
            <a:r>
              <a:rPr lang="ru-RU" sz="1700" b="1" dirty="0">
                <a:latin typeface="Monotype Corsiva" pitchFamily="66" charset="0"/>
              </a:rPr>
              <a:t> </a:t>
            </a:r>
            <a:r>
              <a:rPr lang="ru-RU" sz="1700" b="1" dirty="0" err="1">
                <a:latin typeface="Monotype Corsiva" pitchFamily="66" charset="0"/>
              </a:rPr>
              <a:t>обсягу</a:t>
            </a:r>
            <a:r>
              <a:rPr lang="ru-RU" sz="1700" b="1" dirty="0">
                <a:latin typeface="Monotype Corsiva" pitchFamily="66" charset="0"/>
              </a:rPr>
              <a:t> </a:t>
            </a:r>
            <a:r>
              <a:rPr lang="ru-RU" sz="1700" b="1" dirty="0" err="1">
                <a:latin typeface="Monotype Corsiva" pitchFamily="66" charset="0"/>
              </a:rPr>
              <a:t>навчального</a:t>
            </a:r>
            <a:r>
              <a:rPr lang="ru-RU" sz="1700" b="1" dirty="0">
                <a:latin typeface="Monotype Corsiva" pitchFamily="66" charset="0"/>
              </a:rPr>
              <a:t> </a:t>
            </a:r>
            <a:r>
              <a:rPr lang="ru-RU" sz="1700" b="1" dirty="0" err="1">
                <a:latin typeface="Monotype Corsiva" pitchFamily="66" charset="0"/>
              </a:rPr>
              <a:t>матеріалу</a:t>
            </a:r>
            <a:r>
              <a:rPr lang="ru-RU" sz="1700" b="1" dirty="0">
                <a:latin typeface="Monotype Corsiva" pitchFamily="66" charset="0"/>
              </a:rPr>
              <a:t>,</a:t>
            </a:r>
            <a:br>
              <a:rPr lang="ru-RU" sz="1700" b="1" dirty="0">
                <a:latin typeface="Monotype Corsiva" pitchFamily="66" charset="0"/>
              </a:rPr>
            </a:br>
            <a:r>
              <a:rPr lang="ru-RU" sz="1700" b="1" dirty="0" err="1">
                <a:latin typeface="Monotype Corsiva" pitchFamily="66" charset="0"/>
              </a:rPr>
              <a:t>глибокого</a:t>
            </a:r>
            <a:r>
              <a:rPr lang="ru-RU" sz="1700" b="1" dirty="0">
                <a:latin typeface="Monotype Corsiva" pitchFamily="66" charset="0"/>
              </a:rPr>
              <a:t> </a:t>
            </a:r>
            <a:r>
              <a:rPr lang="ru-RU" sz="1700" b="1" dirty="0" err="1">
                <a:latin typeface="Monotype Corsiva" pitchFamily="66" charset="0"/>
              </a:rPr>
              <a:t>вивчення</a:t>
            </a:r>
            <a:r>
              <a:rPr lang="ru-RU" sz="1700" b="1" dirty="0">
                <a:latin typeface="Monotype Corsiva" pitchFamily="66" charset="0"/>
              </a:rPr>
              <a:t> </a:t>
            </a:r>
            <a:r>
              <a:rPr lang="ru-RU" sz="1700" b="1" dirty="0" err="1">
                <a:latin typeface="Monotype Corsiva" pitchFamily="66" charset="0"/>
              </a:rPr>
              <a:t>матеріалу</a:t>
            </a:r>
            <a:r>
              <a:rPr lang="ru-RU" sz="1700" b="1" dirty="0">
                <a:latin typeface="Monotype Corsiva" pitchFamily="66" charset="0"/>
              </a:rPr>
              <a:t> педагог повинен</a:t>
            </a:r>
            <a:endParaRPr lang="ru-RU" sz="1700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72816"/>
            <a:ext cx="5472608" cy="4670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4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Monotype Corsiva" pitchFamily="66" charset="0"/>
              </a:rPr>
              <a:t>Підготовка вчителя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700" dirty="0" err="1">
                <a:latin typeface="Monotype Corsiva" pitchFamily="66" charset="0"/>
              </a:rPr>
              <a:t>Глибоко</a:t>
            </a:r>
            <a:r>
              <a:rPr lang="ru-RU" sz="1700" dirty="0">
                <a:latin typeface="Monotype Corsiva" pitchFamily="66" charset="0"/>
              </a:rPr>
              <a:t> </a:t>
            </a:r>
            <a:r>
              <a:rPr lang="ru-RU" sz="1700" dirty="0" err="1">
                <a:latin typeface="Monotype Corsiva" pitchFamily="66" charset="0"/>
              </a:rPr>
              <a:t>обміркувати</a:t>
            </a:r>
            <a:r>
              <a:rPr lang="ru-RU" sz="1700" dirty="0">
                <a:latin typeface="Monotype Corsiva" pitchFamily="66" charset="0"/>
              </a:rPr>
              <a:t> </a:t>
            </a:r>
            <a:r>
              <a:rPr lang="ru-RU" sz="1700" dirty="0" smtClean="0">
                <a:latin typeface="Monotype Corsiva" pitchFamily="66" charset="0"/>
              </a:rPr>
              <a:t>і </a:t>
            </a:r>
            <a:r>
              <a:rPr lang="ru-RU" sz="1700" dirty="0" err="1" smtClean="0">
                <a:latin typeface="Monotype Corsiva" pitchFamily="66" charset="0"/>
              </a:rPr>
              <a:t>вивчити</a:t>
            </a:r>
            <a:r>
              <a:rPr lang="ru-RU" sz="1700" dirty="0" smtClean="0">
                <a:latin typeface="Monotype Corsiva" pitchFamily="66" charset="0"/>
              </a:rPr>
              <a:t> </a:t>
            </a:r>
            <a:r>
              <a:rPr lang="ru-RU" sz="1700" dirty="0" err="1" smtClean="0">
                <a:latin typeface="Monotype Corsiva" pitchFamily="66" charset="0"/>
              </a:rPr>
              <a:t>програмовий</a:t>
            </a:r>
            <a:r>
              <a:rPr lang="ru-RU" sz="1700" dirty="0" smtClean="0">
                <a:latin typeface="Monotype Corsiva" pitchFamily="66" charset="0"/>
              </a:rPr>
              <a:t> </a:t>
            </a:r>
            <a:r>
              <a:rPr lang="ru-RU" sz="1700" dirty="0" err="1" smtClean="0">
                <a:latin typeface="Monotype Corsiva" pitchFamily="66" charset="0"/>
              </a:rPr>
              <a:t>матеріал</a:t>
            </a:r>
            <a:r>
              <a:rPr lang="ru-RU" sz="1700" dirty="0">
                <a:latin typeface="Monotype Corsiva" pitchFamily="66" charset="0"/>
              </a:rPr>
              <a:t>, у </a:t>
            </a:r>
            <a:r>
              <a:rPr lang="ru-RU" sz="1700" dirty="0" err="1">
                <a:latin typeface="Monotype Corsiva" pitchFamily="66" charset="0"/>
              </a:rPr>
              <a:t>т.ч</a:t>
            </a:r>
            <a:r>
              <a:rPr lang="ru-RU" sz="1700" dirty="0">
                <a:latin typeface="Monotype Corsiva" pitchFamily="66" charset="0"/>
              </a:rPr>
              <a:t>. і</a:t>
            </a:r>
            <a:r>
              <a:rPr lang="ru-RU" sz="1700" dirty="0" smtClean="0">
                <a:latin typeface="Monotype Corsiva" pitchFamily="66" charset="0"/>
              </a:rPr>
              <a:t> </a:t>
            </a:r>
            <a:r>
              <a:rPr lang="ru-RU" sz="1700" dirty="0" err="1" smtClean="0">
                <a:latin typeface="Monotype Corsiva" pitchFamily="66" charset="0"/>
              </a:rPr>
              <a:t>додатковий</a:t>
            </a:r>
            <a:r>
              <a:rPr lang="ru-RU" sz="1700" dirty="0" smtClean="0">
                <a:latin typeface="Monotype Corsiva" pitchFamily="66" charset="0"/>
              </a:rPr>
              <a:t>.</a:t>
            </a:r>
          </a:p>
          <a:p>
            <a:pPr marL="0" indent="0">
              <a:buNone/>
            </a:pPr>
            <a:endParaRPr lang="ru-RU" sz="1700" dirty="0" smtClean="0">
              <a:latin typeface="Monotype Corsiva" pitchFamily="66" charset="0"/>
            </a:endParaRPr>
          </a:p>
          <a:p>
            <a:r>
              <a:rPr lang="ru-RU" sz="1700" dirty="0">
                <a:latin typeface="Monotype Corsiva" pitchFamily="66" charset="0"/>
              </a:rPr>
              <a:t>Детально </a:t>
            </a:r>
            <a:r>
              <a:rPr lang="ru-RU" sz="1700" dirty="0" err="1">
                <a:latin typeface="Monotype Corsiva" pitchFamily="66" charset="0"/>
              </a:rPr>
              <a:t>спланувати</a:t>
            </a:r>
            <a:r>
              <a:rPr lang="ru-RU" sz="1700" dirty="0">
                <a:latin typeface="Monotype Corsiva" pitchFamily="66" charset="0"/>
              </a:rPr>
              <a:t> </a:t>
            </a:r>
            <a:r>
              <a:rPr lang="ru-RU" sz="1700" dirty="0" smtClean="0">
                <a:latin typeface="Monotype Corsiva" pitchFamily="66" charset="0"/>
              </a:rPr>
              <a:t>і </a:t>
            </a:r>
            <a:r>
              <a:rPr lang="ru-RU" sz="1700" dirty="0" err="1" smtClean="0">
                <a:latin typeface="Monotype Corsiva" pitchFamily="66" charset="0"/>
              </a:rPr>
              <a:t>розробити</a:t>
            </a:r>
            <a:r>
              <a:rPr lang="ru-RU" sz="1700" dirty="0" smtClean="0">
                <a:latin typeface="Monotype Corsiva" pitchFamily="66" charset="0"/>
              </a:rPr>
              <a:t> </a:t>
            </a:r>
            <a:r>
              <a:rPr lang="ru-RU" sz="1700" dirty="0">
                <a:latin typeface="Monotype Corsiva" pitchFamily="66" charset="0"/>
              </a:rPr>
              <a:t>урок: </a:t>
            </a:r>
            <a:r>
              <a:rPr lang="ru-RU" sz="1700" dirty="0" err="1" smtClean="0">
                <a:latin typeface="Monotype Corsiva" pitchFamily="66" charset="0"/>
              </a:rPr>
              <a:t>вивчити</a:t>
            </a:r>
            <a:r>
              <a:rPr lang="ru-RU" sz="1700" dirty="0" smtClean="0">
                <a:latin typeface="Monotype Corsiva" pitchFamily="66" charset="0"/>
              </a:rPr>
              <a:t> хронометраж</a:t>
            </a:r>
            <a:r>
              <a:rPr lang="ru-RU" sz="1700" dirty="0">
                <a:latin typeface="Monotype Corsiva" pitchFamily="66" charset="0"/>
              </a:rPr>
              <a:t>, </a:t>
            </a:r>
            <a:r>
              <a:rPr lang="ru-RU" sz="1700" dirty="0" err="1" smtClean="0">
                <a:latin typeface="Monotype Corsiva" pitchFamily="66" charset="0"/>
              </a:rPr>
              <a:t>ролі</a:t>
            </a:r>
            <a:r>
              <a:rPr lang="ru-RU" sz="1700" dirty="0" smtClean="0">
                <a:latin typeface="Monotype Corsiva" pitchFamily="66" charset="0"/>
              </a:rPr>
              <a:t> </a:t>
            </a:r>
            <a:r>
              <a:rPr lang="ru-RU" sz="1700" dirty="0" err="1" smtClean="0">
                <a:latin typeface="Monotype Corsiva" pitchFamily="66" charset="0"/>
              </a:rPr>
              <a:t>учасників</a:t>
            </a:r>
            <a:r>
              <a:rPr lang="ru-RU" sz="1700" dirty="0">
                <a:latin typeface="Monotype Corsiva" pitchFamily="66" charset="0"/>
              </a:rPr>
              <a:t>, </a:t>
            </a:r>
            <a:r>
              <a:rPr lang="ru-RU" sz="1700" dirty="0" err="1" smtClean="0">
                <a:latin typeface="Monotype Corsiva" pitchFamily="66" charset="0"/>
              </a:rPr>
              <a:t>підготувати</a:t>
            </a:r>
            <a:r>
              <a:rPr lang="ru-RU" sz="1700" dirty="0" smtClean="0">
                <a:latin typeface="Monotype Corsiva" pitchFamily="66" charset="0"/>
              </a:rPr>
              <a:t> </a:t>
            </a:r>
            <a:r>
              <a:rPr lang="ru-RU" sz="1700" dirty="0" err="1" smtClean="0">
                <a:latin typeface="Monotype Corsiva" pitchFamily="66" charset="0"/>
              </a:rPr>
              <a:t>конкретні</a:t>
            </a:r>
            <a:r>
              <a:rPr lang="ru-RU" sz="1700" dirty="0" smtClean="0">
                <a:latin typeface="Monotype Corsiva" pitchFamily="66" charset="0"/>
              </a:rPr>
              <a:t> </a:t>
            </a:r>
            <a:r>
              <a:rPr lang="ru-RU" sz="1700" dirty="0" err="1">
                <a:latin typeface="Monotype Corsiva" pitchFamily="66" charset="0"/>
              </a:rPr>
              <a:t>запитання</a:t>
            </a:r>
            <a:r>
              <a:rPr lang="ru-RU" sz="1700" dirty="0">
                <a:latin typeface="Monotype Corsiva" pitchFamily="66" charset="0"/>
              </a:rPr>
              <a:t> </a:t>
            </a:r>
            <a:r>
              <a:rPr lang="ru-RU" sz="1700" dirty="0" smtClean="0">
                <a:latin typeface="Monotype Corsiva" pitchFamily="66" charset="0"/>
              </a:rPr>
              <a:t>та </a:t>
            </a:r>
            <a:r>
              <a:rPr lang="ru-RU" sz="1700" dirty="0" err="1" smtClean="0">
                <a:latin typeface="Monotype Corsiva" pitchFamily="66" charset="0"/>
              </a:rPr>
              <a:t>можливі</a:t>
            </a:r>
            <a:r>
              <a:rPr lang="ru-RU" sz="1700" dirty="0" smtClean="0">
                <a:latin typeface="Monotype Corsiva" pitchFamily="66" charset="0"/>
              </a:rPr>
              <a:t> </a:t>
            </a:r>
            <a:r>
              <a:rPr lang="ru-RU" sz="1700" dirty="0" err="1">
                <a:latin typeface="Monotype Corsiva" pitchFamily="66" charset="0"/>
              </a:rPr>
              <a:t>відповіді</a:t>
            </a:r>
            <a:r>
              <a:rPr lang="ru-RU" sz="1700" dirty="0">
                <a:latin typeface="Monotype Corsiva" pitchFamily="66" charset="0"/>
              </a:rPr>
              <a:t> на </a:t>
            </a:r>
            <a:r>
              <a:rPr lang="ru-RU" sz="1700" dirty="0" smtClean="0">
                <a:latin typeface="Monotype Corsiva" pitchFamily="66" charset="0"/>
              </a:rPr>
              <a:t>них, </a:t>
            </a:r>
            <a:r>
              <a:rPr lang="ru-RU" sz="1700" dirty="0" err="1" smtClean="0">
                <a:latin typeface="Monotype Corsiva" pitchFamily="66" charset="0"/>
              </a:rPr>
              <a:t>виробити</a:t>
            </a:r>
            <a:r>
              <a:rPr lang="ru-RU" sz="1700" dirty="0" smtClean="0">
                <a:latin typeface="Monotype Corsiva" pitchFamily="66" charset="0"/>
              </a:rPr>
              <a:t> </a:t>
            </a:r>
            <a:r>
              <a:rPr lang="ru-RU" sz="1700" dirty="0" err="1">
                <a:latin typeface="Monotype Corsiva" pitchFamily="66" charset="0"/>
              </a:rPr>
              <a:t>критерії</a:t>
            </a:r>
            <a:r>
              <a:rPr lang="ru-RU" sz="1700" dirty="0">
                <a:latin typeface="Monotype Corsiva" pitchFamily="66" charset="0"/>
              </a:rPr>
              <a:t> </a:t>
            </a:r>
            <a:r>
              <a:rPr lang="ru-RU" sz="1700" dirty="0" err="1" smtClean="0">
                <a:latin typeface="Monotype Corsiva" pitchFamily="66" charset="0"/>
              </a:rPr>
              <a:t>оцінки</a:t>
            </a:r>
            <a:r>
              <a:rPr lang="ru-RU" sz="1700" dirty="0" smtClean="0">
                <a:latin typeface="Monotype Corsiva" pitchFamily="66" charset="0"/>
              </a:rPr>
              <a:t> </a:t>
            </a:r>
            <a:r>
              <a:rPr lang="ru-RU" sz="1700" dirty="0" err="1" smtClean="0">
                <a:latin typeface="Monotype Corsiva" pitchFamily="66" charset="0"/>
              </a:rPr>
              <a:t>ефективності</a:t>
            </a:r>
            <a:r>
              <a:rPr lang="ru-RU" sz="1700" dirty="0" smtClean="0">
                <a:latin typeface="Monotype Corsiva" pitchFamily="66" charset="0"/>
              </a:rPr>
              <a:t> </a:t>
            </a:r>
            <a:r>
              <a:rPr lang="ru-RU" sz="1700" dirty="0">
                <a:latin typeface="Monotype Corsiva" pitchFamily="66" charset="0"/>
              </a:rPr>
              <a:t>уроку</a:t>
            </a:r>
            <a:r>
              <a:rPr lang="ru-RU" sz="1700" dirty="0" smtClean="0">
                <a:latin typeface="Monotype Corsiva" pitchFamily="66" charset="0"/>
              </a:rPr>
              <a:t>.</a:t>
            </a:r>
          </a:p>
          <a:p>
            <a:pPr marL="0" indent="0">
              <a:buNone/>
            </a:pPr>
            <a:endParaRPr lang="ru-RU" sz="1700" dirty="0" smtClean="0">
              <a:latin typeface="Monotype Corsiva" pitchFamily="66" charset="0"/>
            </a:endParaRPr>
          </a:p>
          <a:p>
            <a:r>
              <a:rPr lang="ru-RU" sz="1700" dirty="0" err="1" smtClean="0">
                <a:latin typeface="Monotype Corsiva" pitchFamily="66" charset="0"/>
              </a:rPr>
              <a:t>Передбачити</a:t>
            </a:r>
            <a:r>
              <a:rPr lang="ru-RU" sz="1700" dirty="0" smtClean="0">
                <a:latin typeface="Monotype Corsiva" pitchFamily="66" charset="0"/>
              </a:rPr>
              <a:t> </a:t>
            </a:r>
            <a:r>
              <a:rPr lang="ru-RU" sz="1700" dirty="0" err="1" smtClean="0">
                <a:latin typeface="Monotype Corsiva" pitchFamily="66" charset="0"/>
              </a:rPr>
              <a:t>різноманітні</a:t>
            </a:r>
            <a:r>
              <a:rPr lang="ru-RU" sz="1700" dirty="0" smtClean="0">
                <a:latin typeface="Monotype Corsiva" pitchFamily="66" charset="0"/>
              </a:rPr>
              <a:t> </a:t>
            </a:r>
            <a:r>
              <a:rPr lang="ru-RU" sz="1700" dirty="0" err="1" smtClean="0">
                <a:latin typeface="Monotype Corsiva" pitchFamily="66" charset="0"/>
              </a:rPr>
              <a:t>методи</a:t>
            </a:r>
            <a:r>
              <a:rPr lang="ru-RU" sz="1700" dirty="0">
                <a:latin typeface="Monotype Corsiva" pitchFamily="66" charset="0"/>
              </a:rPr>
              <a:t> </a:t>
            </a:r>
            <a:r>
              <a:rPr lang="ru-RU" sz="1700" dirty="0" err="1" smtClean="0">
                <a:latin typeface="Monotype Corsiva" pitchFamily="66" charset="0"/>
              </a:rPr>
              <a:t>привернення</a:t>
            </a:r>
            <a:r>
              <a:rPr lang="ru-RU" sz="1700" dirty="0" smtClean="0">
                <a:latin typeface="Monotype Corsiva" pitchFamily="66" charset="0"/>
              </a:rPr>
              <a:t> </a:t>
            </a:r>
            <a:r>
              <a:rPr lang="ru-RU" sz="1700" dirty="0" err="1" smtClean="0">
                <a:latin typeface="Monotype Corsiva" pitchFamily="66" charset="0"/>
              </a:rPr>
              <a:t>уваги</a:t>
            </a:r>
            <a:r>
              <a:rPr lang="ru-RU" sz="1700" dirty="0" smtClean="0">
                <a:latin typeface="Monotype Corsiva" pitchFamily="66" charset="0"/>
              </a:rPr>
              <a:t> </a:t>
            </a:r>
            <a:r>
              <a:rPr lang="ru-RU" sz="1700" dirty="0" err="1" smtClean="0">
                <a:latin typeface="Monotype Corsiva" pitchFamily="66" charset="0"/>
              </a:rPr>
              <a:t>учнів</a:t>
            </a:r>
            <a:r>
              <a:rPr lang="ru-RU" sz="1700" dirty="0" smtClean="0">
                <a:latin typeface="Monotype Corsiva" pitchFamily="66" charset="0"/>
              </a:rPr>
              <a:t>, </a:t>
            </a:r>
            <a:r>
              <a:rPr lang="ru-RU" sz="1700" dirty="0" err="1" smtClean="0">
                <a:latin typeface="Monotype Corsiva" pitchFamily="66" charset="0"/>
              </a:rPr>
              <a:t>налаштувати</a:t>
            </a:r>
            <a:r>
              <a:rPr lang="ru-RU" sz="1700" dirty="0" smtClean="0">
                <a:latin typeface="Monotype Corsiva" pitchFamily="66" charset="0"/>
              </a:rPr>
              <a:t> </a:t>
            </a:r>
            <a:r>
              <a:rPr lang="ru-RU" sz="1700" dirty="0" err="1" smtClean="0">
                <a:latin typeface="Monotype Corsiva" pitchFamily="66" charset="0"/>
              </a:rPr>
              <a:t>їх</a:t>
            </a:r>
            <a:r>
              <a:rPr lang="ru-RU" sz="1700" dirty="0" smtClean="0">
                <a:latin typeface="Monotype Corsiva" pitchFamily="66" charset="0"/>
              </a:rPr>
              <a:t> на роботу, </a:t>
            </a:r>
            <a:r>
              <a:rPr lang="ru-RU" sz="1700" dirty="0" err="1" smtClean="0">
                <a:latin typeface="Monotype Corsiva" pitchFamily="66" charset="0"/>
              </a:rPr>
              <a:t>підтримувати</a:t>
            </a:r>
            <a:r>
              <a:rPr lang="ru-RU" sz="1700" dirty="0" smtClean="0">
                <a:latin typeface="Monotype Corsiva" pitchFamily="66" charset="0"/>
              </a:rPr>
              <a:t> </a:t>
            </a:r>
            <a:r>
              <a:rPr lang="ru-RU" sz="1700" dirty="0" err="1" smtClean="0">
                <a:latin typeface="Monotype Corsiva" pitchFamily="66" charset="0"/>
              </a:rPr>
              <a:t>дисципліну</a:t>
            </a:r>
            <a:r>
              <a:rPr lang="ru-RU" sz="1700" dirty="0" smtClean="0">
                <a:latin typeface="Monotype Corsiva" pitchFamily="66" charset="0"/>
              </a:rPr>
              <a:t>, </a:t>
            </a:r>
            <a:r>
              <a:rPr lang="ru-RU" sz="1700" dirty="0" err="1" smtClean="0">
                <a:latin typeface="Monotype Corsiva" pitchFamily="66" charset="0"/>
              </a:rPr>
              <a:t>необхідну</a:t>
            </a:r>
            <a:r>
              <a:rPr lang="ru-RU" sz="1700" dirty="0" smtClean="0">
                <a:latin typeface="Monotype Corsiva" pitchFamily="66" charset="0"/>
              </a:rPr>
              <a:t> для </a:t>
            </a:r>
            <a:r>
              <a:rPr lang="ru-RU" sz="1700" dirty="0" err="1" smtClean="0">
                <a:latin typeface="Monotype Corsiva" pitchFamily="66" charset="0"/>
              </a:rPr>
              <a:t>нормальної</a:t>
            </a:r>
            <a:r>
              <a:rPr lang="ru-RU" sz="1700" dirty="0" smtClean="0">
                <a:latin typeface="Monotype Corsiva" pitchFamily="66" charset="0"/>
              </a:rPr>
              <a:t> </a:t>
            </a:r>
            <a:r>
              <a:rPr lang="ru-RU" sz="1700" dirty="0" err="1" smtClean="0">
                <a:latin typeface="Monotype Corsiva" pitchFamily="66" charset="0"/>
              </a:rPr>
              <a:t>роботи</a:t>
            </a:r>
            <a:r>
              <a:rPr lang="ru-RU" sz="1700" dirty="0">
                <a:latin typeface="Monotype Corsiva" pitchFamily="66" charset="0"/>
              </a:rPr>
              <a:t> </a:t>
            </a:r>
            <a:r>
              <a:rPr lang="ru-RU" sz="1700" dirty="0" err="1" smtClean="0">
                <a:latin typeface="Monotype Corsiva" pitchFamily="66" charset="0"/>
              </a:rPr>
              <a:t>класу</a:t>
            </a:r>
            <a:r>
              <a:rPr lang="ru-RU" sz="1700" dirty="0" smtClean="0">
                <a:latin typeface="Monotype Corsiva" pitchFamily="66" charset="0"/>
              </a:rPr>
              <a:t>; </a:t>
            </a:r>
            <a:r>
              <a:rPr lang="ru-RU" sz="1700" dirty="0" err="1" smtClean="0">
                <a:latin typeface="Monotype Corsiva" pitchFamily="66" charset="0"/>
              </a:rPr>
              <a:t>цьому</a:t>
            </a:r>
            <a:r>
              <a:rPr lang="ru-RU" sz="1700" dirty="0" smtClean="0">
                <a:latin typeface="Monotype Corsiva" pitchFamily="66" charset="0"/>
              </a:rPr>
              <a:t> </a:t>
            </a:r>
            <a:r>
              <a:rPr lang="ru-RU" sz="1700" dirty="0" err="1" smtClean="0">
                <a:latin typeface="Monotype Corsiva" pitchFamily="66" charset="0"/>
              </a:rPr>
              <a:t>можуть</a:t>
            </a:r>
            <a:r>
              <a:rPr lang="ru-RU" sz="1700" dirty="0" smtClean="0">
                <a:latin typeface="Monotype Corsiva" pitchFamily="66" charset="0"/>
              </a:rPr>
              <a:t> </a:t>
            </a:r>
            <a:r>
              <a:rPr lang="ru-RU" sz="1700" dirty="0" err="1" smtClean="0">
                <a:latin typeface="Monotype Corsiva" pitchFamily="66" charset="0"/>
              </a:rPr>
              <a:t>сприяти</a:t>
            </a:r>
            <a:r>
              <a:rPr lang="ru-RU" sz="1700" dirty="0">
                <a:latin typeface="Monotype Corsiva" pitchFamily="66" charset="0"/>
              </a:rPr>
              <a:t> </a:t>
            </a:r>
            <a:r>
              <a:rPr lang="ru-RU" sz="1700" dirty="0" err="1" smtClean="0">
                <a:latin typeface="Monotype Corsiva" pitchFamily="66" charset="0"/>
              </a:rPr>
              <a:t>різноманітні</a:t>
            </a:r>
            <a:r>
              <a:rPr lang="ru-RU" sz="1700" dirty="0" smtClean="0">
                <a:latin typeface="Monotype Corsiva" pitchFamily="66" charset="0"/>
              </a:rPr>
              <a:t> </a:t>
            </a:r>
            <a:r>
              <a:rPr lang="ru-RU" sz="1700" dirty="0" err="1" smtClean="0">
                <a:latin typeface="Monotype Corsiva" pitchFamily="66" charset="0"/>
              </a:rPr>
              <a:t>вправи-розминки</a:t>
            </a:r>
            <a:r>
              <a:rPr lang="ru-RU" sz="1700" dirty="0" smtClean="0">
                <a:latin typeface="Monotype Corsiva" pitchFamily="66" charset="0"/>
              </a:rPr>
              <a:t>.</a:t>
            </a:r>
          </a:p>
          <a:p>
            <a:pPr marL="0" indent="0">
              <a:buNone/>
            </a:pPr>
            <a:endParaRPr lang="ru-RU" sz="1700" dirty="0" smtClean="0">
              <a:latin typeface="Monotype Corsiva" pitchFamily="66" charset="0"/>
            </a:endParaRPr>
          </a:p>
          <a:p>
            <a:r>
              <a:rPr lang="ru-RU" sz="1700" dirty="0" err="1" smtClean="0">
                <a:latin typeface="Monotype Corsiva" pitchFamily="66" charset="0"/>
              </a:rPr>
              <a:t>Створити</a:t>
            </a:r>
            <a:r>
              <a:rPr lang="ru-RU" sz="1700" dirty="0" smtClean="0">
                <a:latin typeface="Monotype Corsiva" pitchFamily="66" charset="0"/>
              </a:rPr>
              <a:t> </a:t>
            </a:r>
            <a:r>
              <a:rPr lang="ru-RU" sz="1700" dirty="0" err="1" smtClean="0">
                <a:latin typeface="Monotype Corsiva" pitchFamily="66" charset="0"/>
              </a:rPr>
              <a:t>сприятливі</a:t>
            </a:r>
            <a:r>
              <a:rPr lang="ru-RU" sz="1700" dirty="0" smtClean="0">
                <a:latin typeface="Monotype Corsiva" pitchFamily="66" charset="0"/>
              </a:rPr>
              <a:t> </a:t>
            </a:r>
            <a:r>
              <a:rPr lang="ru-RU" sz="1700" dirty="0" err="1" smtClean="0">
                <a:latin typeface="Monotype Corsiva" pitchFamily="66" charset="0"/>
              </a:rPr>
              <a:t>умови</a:t>
            </a:r>
            <a:r>
              <a:rPr lang="ru-RU" sz="1700" dirty="0">
                <a:latin typeface="Monotype Corsiva" pitchFamily="66" charset="0"/>
              </a:rPr>
              <a:t> </a:t>
            </a:r>
            <a:r>
              <a:rPr lang="ru-RU" sz="1700" dirty="0" smtClean="0">
                <a:latin typeface="Monotype Corsiva" pitchFamily="66" charset="0"/>
              </a:rPr>
              <a:t>для </a:t>
            </a:r>
            <a:r>
              <a:rPr lang="ru-RU" sz="1700" dirty="0" err="1" smtClean="0">
                <a:latin typeface="Monotype Corsiva" pitchFamily="66" charset="0"/>
              </a:rPr>
              <a:t>учнів</a:t>
            </a:r>
            <a:r>
              <a:rPr lang="ru-RU" sz="1700" dirty="0" smtClean="0">
                <a:latin typeface="Monotype Corsiva" pitchFamily="66" charset="0"/>
              </a:rPr>
              <a:t> </a:t>
            </a:r>
            <a:r>
              <a:rPr lang="ru-RU" sz="1700" dirty="0" err="1" smtClean="0">
                <a:latin typeface="Monotype Corsiva" pitchFamily="66" charset="0"/>
              </a:rPr>
              <a:t>під</a:t>
            </a:r>
            <a:r>
              <a:rPr lang="ru-RU" sz="1700" dirty="0" smtClean="0">
                <a:latin typeface="Monotype Corsiva" pitchFamily="66" charset="0"/>
              </a:rPr>
              <a:t> час </a:t>
            </a:r>
            <a:r>
              <a:rPr lang="ru-RU" sz="1700" dirty="0" err="1" smtClean="0">
                <a:latin typeface="Monotype Corsiva" pitchFamily="66" charset="0"/>
              </a:rPr>
              <a:t>вивчення</a:t>
            </a:r>
            <a:r>
              <a:rPr lang="ru-RU" sz="1700" dirty="0">
                <a:latin typeface="Monotype Corsiva" pitchFamily="66" charset="0"/>
              </a:rPr>
              <a:t> </a:t>
            </a:r>
            <a:r>
              <a:rPr lang="ru-RU" sz="1700" dirty="0" smtClean="0">
                <a:latin typeface="Monotype Corsiva" pitchFamily="66" charset="0"/>
              </a:rPr>
              <a:t>теми шляхом добору </a:t>
            </a:r>
            <a:r>
              <a:rPr lang="ru-RU" sz="1700" dirty="0" err="1" smtClean="0">
                <a:latin typeface="Monotype Corsiva" pitchFamily="66" charset="0"/>
              </a:rPr>
              <a:t>найцікавіших</a:t>
            </a:r>
            <a:r>
              <a:rPr lang="ru-RU" sz="1700" dirty="0" smtClean="0">
                <a:latin typeface="Monotype Corsiva" pitchFamily="66" charset="0"/>
              </a:rPr>
              <a:t> </a:t>
            </a:r>
            <a:r>
              <a:rPr lang="ru-RU" sz="1700" dirty="0" err="1" smtClean="0">
                <a:latin typeface="Monotype Corsiva" pitchFamily="66" charset="0"/>
              </a:rPr>
              <a:t>випадків</a:t>
            </a:r>
            <a:r>
              <a:rPr lang="ru-RU" sz="1700" dirty="0" smtClean="0">
                <a:latin typeface="Monotype Corsiva" pitchFamily="66" charset="0"/>
              </a:rPr>
              <a:t>, проблем, </a:t>
            </a:r>
            <a:r>
              <a:rPr lang="ru-RU" sz="1700" dirty="0" err="1" smtClean="0">
                <a:latin typeface="Monotype Corsiva" pitchFamily="66" charset="0"/>
              </a:rPr>
              <a:t>оголошувати</a:t>
            </a:r>
            <a:r>
              <a:rPr lang="ru-RU" sz="1700" dirty="0">
                <a:latin typeface="Monotype Corsiva" pitchFamily="66" charset="0"/>
              </a:rPr>
              <a:t> </a:t>
            </a:r>
            <a:r>
              <a:rPr lang="ru-RU" sz="1700" dirty="0" err="1" smtClean="0">
                <a:latin typeface="Monotype Corsiva" pitchFamily="66" charset="0"/>
              </a:rPr>
              <a:t>очікувані</a:t>
            </a:r>
            <a:r>
              <a:rPr lang="ru-RU" sz="1700" dirty="0" smtClean="0">
                <a:latin typeface="Monotype Corsiva" pitchFamily="66" charset="0"/>
              </a:rPr>
              <a:t> </a:t>
            </a:r>
            <a:r>
              <a:rPr lang="ru-RU" sz="1700" dirty="0" err="1" smtClean="0">
                <a:latin typeface="Monotype Corsiva" pitchFamily="66" charset="0"/>
              </a:rPr>
              <a:t>результати</a:t>
            </a:r>
            <a:r>
              <a:rPr lang="ru-RU" sz="1700" dirty="0" smtClean="0">
                <a:latin typeface="Monotype Corsiva" pitchFamily="66" charset="0"/>
              </a:rPr>
              <a:t> (мету) уроку і </a:t>
            </a:r>
            <a:r>
              <a:rPr lang="ru-RU" sz="1700" dirty="0" err="1" smtClean="0">
                <a:latin typeface="Monotype Corsiva" pitchFamily="66" charset="0"/>
              </a:rPr>
              <a:t>критерії</a:t>
            </a:r>
            <a:r>
              <a:rPr lang="ru-RU" sz="1700" dirty="0" smtClean="0">
                <a:latin typeface="Monotype Corsiva" pitchFamily="66" charset="0"/>
              </a:rPr>
              <a:t> </a:t>
            </a:r>
            <a:r>
              <a:rPr lang="ru-RU" sz="1700" dirty="0" err="1" smtClean="0">
                <a:latin typeface="Monotype Corsiva" pitchFamily="66" charset="0"/>
              </a:rPr>
              <a:t>оцінки</a:t>
            </a:r>
            <a:r>
              <a:rPr lang="ru-RU" sz="1700" dirty="0" smtClean="0">
                <a:latin typeface="Monotype Corsiva" pitchFamily="66" charset="0"/>
              </a:rPr>
              <a:t> </a:t>
            </a:r>
            <a:r>
              <a:rPr lang="ru-RU" sz="1700" dirty="0" err="1" smtClean="0">
                <a:latin typeface="Monotype Corsiva" pitchFamily="66" charset="0"/>
              </a:rPr>
              <a:t>роботи</a:t>
            </a:r>
            <a:r>
              <a:rPr lang="ru-RU" sz="1700" dirty="0">
                <a:latin typeface="Monotype Corsiva" pitchFamily="66" charset="0"/>
              </a:rPr>
              <a:t> </a:t>
            </a:r>
            <a:r>
              <a:rPr lang="ru-RU" sz="1700" dirty="0" err="1" smtClean="0">
                <a:latin typeface="Monotype Corsiva" pitchFamily="66" charset="0"/>
              </a:rPr>
              <a:t>учнів</a:t>
            </a:r>
            <a:r>
              <a:rPr lang="ru-RU" sz="1700" dirty="0" smtClean="0">
                <a:latin typeface="Monotype Corsiva" pitchFamily="66" charset="0"/>
              </a:rPr>
              <a:t>.</a:t>
            </a:r>
            <a:endParaRPr lang="ru-RU" sz="17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12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980728"/>
            <a:ext cx="60486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 smtClean="0">
                <a:latin typeface="Monotype Corsiva" pitchFamily="66" charset="0"/>
              </a:rPr>
              <a:t>Структура і методика інтерактивного  уроку </a:t>
            </a:r>
            <a:endParaRPr lang="ru-RU" sz="4400" dirty="0"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7192" y="2694037"/>
            <a:ext cx="725105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Font typeface="+mj-lt"/>
              <a:buAutoNum type="romanUcPeriod"/>
            </a:pPr>
            <a:r>
              <a:rPr lang="uk-UA" dirty="0" smtClean="0">
                <a:latin typeface="Monotype Corsiva" pitchFamily="66" charset="0"/>
              </a:rPr>
              <a:t>Мотивація</a:t>
            </a:r>
          </a:p>
          <a:p>
            <a:pPr marL="400050" indent="-400050">
              <a:buFont typeface="+mj-lt"/>
              <a:buAutoNum type="romanUcPeriod"/>
            </a:pPr>
            <a:endParaRPr lang="uk-UA" dirty="0" smtClean="0">
              <a:latin typeface="Monotype Corsiva" pitchFamily="66" charset="0"/>
            </a:endParaRPr>
          </a:p>
          <a:p>
            <a:pPr marL="400050" indent="-400050">
              <a:buFont typeface="+mj-lt"/>
              <a:buAutoNum type="romanUcPeriod"/>
            </a:pPr>
            <a:r>
              <a:rPr lang="uk-UA" dirty="0" smtClean="0">
                <a:latin typeface="Monotype Corsiva" pitchFamily="66" charset="0"/>
              </a:rPr>
              <a:t>Оголошення, представлення теми та очікуваних результатів </a:t>
            </a:r>
          </a:p>
          <a:p>
            <a:pPr marL="400050" indent="-400050">
              <a:buFont typeface="+mj-lt"/>
              <a:buAutoNum type="romanUcPeriod"/>
            </a:pPr>
            <a:endParaRPr lang="uk-UA" dirty="0" smtClean="0">
              <a:latin typeface="Monotype Corsiva" pitchFamily="66" charset="0"/>
            </a:endParaRPr>
          </a:p>
          <a:p>
            <a:pPr marL="400050" indent="-400050">
              <a:buFont typeface="+mj-lt"/>
              <a:buAutoNum type="romanUcPeriod"/>
            </a:pPr>
            <a:r>
              <a:rPr lang="uk-UA" dirty="0" smtClean="0">
                <a:latin typeface="Monotype Corsiva" pitchFamily="66" charset="0"/>
              </a:rPr>
              <a:t>Актуалізація знань, надання необхідної інформації</a:t>
            </a:r>
          </a:p>
          <a:p>
            <a:pPr marL="400050" indent="-400050">
              <a:buFont typeface="+mj-lt"/>
              <a:buAutoNum type="romanUcPeriod"/>
            </a:pPr>
            <a:endParaRPr lang="uk-UA" dirty="0" smtClean="0">
              <a:latin typeface="Monotype Corsiva" pitchFamily="66" charset="0"/>
            </a:endParaRPr>
          </a:p>
          <a:p>
            <a:pPr marL="400050" indent="-400050">
              <a:buFont typeface="+mj-lt"/>
              <a:buAutoNum type="romanUcPeriod"/>
            </a:pPr>
            <a:r>
              <a:rPr lang="uk-UA" dirty="0" smtClean="0">
                <a:latin typeface="Monotype Corsiva" pitchFamily="66" charset="0"/>
              </a:rPr>
              <a:t>Інтерактивна вправа (центральна частина заняття)</a:t>
            </a:r>
          </a:p>
          <a:p>
            <a:pPr marL="400050" indent="-400050">
              <a:buFont typeface="+mj-lt"/>
              <a:buAutoNum type="romanUcPeriod"/>
            </a:pPr>
            <a:endParaRPr lang="uk-UA" dirty="0" smtClean="0">
              <a:latin typeface="Monotype Corsiva" pitchFamily="66" charset="0"/>
            </a:endParaRPr>
          </a:p>
          <a:p>
            <a:pPr marL="400050" indent="-400050">
              <a:buFont typeface="+mj-lt"/>
              <a:buAutoNum type="romanUcPeriod"/>
            </a:pPr>
            <a:r>
              <a:rPr lang="uk-UA" dirty="0" smtClean="0">
                <a:latin typeface="Monotype Corsiva" pitchFamily="66" charset="0"/>
              </a:rPr>
              <a:t>Підбиття підсумків (рефлексія), оцінювання результатів уроку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230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Monotype Corsiva" pitchFamily="66" charset="0"/>
              </a:rPr>
              <a:t>Особливості структурних етапів</a:t>
            </a:r>
            <a:endParaRPr lang="ru-RU" b="1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1600" i="1" dirty="0" smtClean="0">
                <a:latin typeface="Monotype Corsiva" pitchFamily="66" charset="0"/>
              </a:rPr>
              <a:t>                                                                  І</a:t>
            </a:r>
            <a:r>
              <a:rPr lang="ru-RU" sz="1600" i="1" dirty="0">
                <a:latin typeface="Monotype Corsiva" pitchFamily="66" charset="0"/>
              </a:rPr>
              <a:t>. </a:t>
            </a:r>
            <a:r>
              <a:rPr lang="ru-RU" sz="1600" i="1" dirty="0" err="1">
                <a:latin typeface="Monotype Corsiva" pitchFamily="66" charset="0"/>
              </a:rPr>
              <a:t>Мотивація</a:t>
            </a:r>
            <a:r>
              <a:rPr lang="ru-RU" sz="1600" i="1" dirty="0">
                <a:latin typeface="Monotype Corsiva" pitchFamily="66" charset="0"/>
              </a:rPr>
              <a:t>.</a:t>
            </a:r>
          </a:p>
          <a:p>
            <a:pPr marL="0" indent="0">
              <a:buNone/>
            </a:pPr>
            <a:r>
              <a:rPr lang="ru-RU" sz="1600" b="1" dirty="0">
                <a:latin typeface="Monotype Corsiva" pitchFamily="66" charset="0"/>
              </a:rPr>
              <a:t>Мета </a:t>
            </a:r>
            <a:r>
              <a:rPr lang="ru-RU" sz="1600" b="1" dirty="0" err="1">
                <a:latin typeface="Monotype Corsiva" pitchFamily="66" charset="0"/>
              </a:rPr>
              <a:t>етапу</a:t>
            </a:r>
            <a:r>
              <a:rPr lang="ru-RU" sz="1600" b="1" dirty="0">
                <a:latin typeface="Monotype Corsiva" pitchFamily="66" charset="0"/>
              </a:rPr>
              <a:t> </a:t>
            </a:r>
            <a:r>
              <a:rPr lang="ru-RU" sz="1600" dirty="0">
                <a:latin typeface="Monotype Corsiva" pitchFamily="66" charset="0"/>
              </a:rPr>
              <a:t>– </a:t>
            </a:r>
            <a:r>
              <a:rPr lang="ru-RU" sz="1600" dirty="0" err="1">
                <a:latin typeface="Monotype Corsiva" pitchFamily="66" charset="0"/>
              </a:rPr>
              <a:t>сфокусувати</a:t>
            </a:r>
            <a:r>
              <a:rPr lang="ru-RU" sz="1600" dirty="0">
                <a:latin typeface="Monotype Corsiva" pitchFamily="66" charset="0"/>
              </a:rPr>
              <a:t> </a:t>
            </a:r>
            <a:r>
              <a:rPr lang="ru-RU" sz="1600" dirty="0" err="1">
                <a:latin typeface="Monotype Corsiva" pitchFamily="66" charset="0"/>
              </a:rPr>
              <a:t>увагу</a:t>
            </a:r>
            <a:r>
              <a:rPr lang="ru-RU" sz="1600" dirty="0">
                <a:latin typeface="Monotype Corsiva" pitchFamily="66" charset="0"/>
              </a:rPr>
              <a:t> </a:t>
            </a:r>
            <a:r>
              <a:rPr lang="ru-RU" sz="1600" dirty="0" err="1">
                <a:latin typeface="Monotype Corsiva" pitchFamily="66" charset="0"/>
              </a:rPr>
              <a:t>учнів</a:t>
            </a:r>
            <a:r>
              <a:rPr lang="ru-RU" sz="1600" dirty="0">
                <a:latin typeface="Monotype Corsiva" pitchFamily="66" charset="0"/>
              </a:rPr>
              <a:t> на </a:t>
            </a:r>
            <a:r>
              <a:rPr lang="ru-RU" sz="1600" dirty="0" err="1">
                <a:latin typeface="Monotype Corsiva" pitchFamily="66" charset="0"/>
              </a:rPr>
              <a:t>проблемі</a:t>
            </a:r>
            <a:r>
              <a:rPr lang="ru-RU" sz="1600" dirty="0">
                <a:latin typeface="Monotype Corsiva" pitchFamily="66" charset="0"/>
              </a:rPr>
              <a:t> й </a:t>
            </a:r>
            <a:r>
              <a:rPr lang="ru-RU" sz="1600" dirty="0" err="1">
                <a:latin typeface="Monotype Corsiva" pitchFamily="66" charset="0"/>
              </a:rPr>
              <a:t>викликати</a:t>
            </a:r>
            <a:r>
              <a:rPr lang="ru-RU" sz="1600" dirty="0">
                <a:latin typeface="Monotype Corsiva" pitchFamily="66" charset="0"/>
              </a:rPr>
              <a:t> </a:t>
            </a:r>
            <a:r>
              <a:rPr lang="ru-RU" sz="1600" dirty="0" err="1">
                <a:latin typeface="Monotype Corsiva" pitchFamily="66" charset="0"/>
              </a:rPr>
              <a:t>інтерес</a:t>
            </a:r>
            <a:r>
              <a:rPr lang="ru-RU" sz="1600" dirty="0">
                <a:latin typeface="Monotype Corsiva" pitchFamily="66" charset="0"/>
              </a:rPr>
              <a:t> до </a:t>
            </a:r>
            <a:r>
              <a:rPr lang="ru-RU" sz="1600" dirty="0" err="1">
                <a:latin typeface="Monotype Corsiva" pitchFamily="66" charset="0"/>
              </a:rPr>
              <a:t>обговорюваної</a:t>
            </a:r>
            <a:r>
              <a:rPr lang="ru-RU" sz="1600" dirty="0">
                <a:latin typeface="Monotype Corsiva" pitchFamily="66" charset="0"/>
              </a:rPr>
              <a:t> теми.</a:t>
            </a:r>
          </a:p>
          <a:p>
            <a:pPr marL="0" indent="0">
              <a:buNone/>
            </a:pPr>
            <a:r>
              <a:rPr lang="ru-RU" sz="1600" dirty="0" err="1">
                <a:latin typeface="Monotype Corsiva" pitchFamily="66" charset="0"/>
              </a:rPr>
              <a:t>Мотивація</a:t>
            </a:r>
            <a:r>
              <a:rPr lang="ru-RU" sz="1600" dirty="0">
                <a:latin typeface="Monotype Corsiva" pitchFamily="66" charset="0"/>
              </a:rPr>
              <a:t> </a:t>
            </a:r>
            <a:r>
              <a:rPr lang="ru-RU" sz="1600" dirty="0" err="1">
                <a:latin typeface="Monotype Corsiva" pitchFamily="66" charset="0"/>
              </a:rPr>
              <a:t>чітко</a:t>
            </a:r>
            <a:r>
              <a:rPr lang="ru-RU" sz="1600" dirty="0">
                <a:latin typeface="Monotype Corsiva" pitchFamily="66" charset="0"/>
              </a:rPr>
              <a:t> </a:t>
            </a:r>
            <a:r>
              <a:rPr lang="ru-RU" sz="1600" dirty="0" err="1">
                <a:latin typeface="Monotype Corsiva" pitchFamily="66" charset="0"/>
              </a:rPr>
              <a:t>пов'язана</a:t>
            </a:r>
            <a:r>
              <a:rPr lang="ru-RU" sz="1600" dirty="0">
                <a:latin typeface="Monotype Corsiva" pitchFamily="66" charset="0"/>
              </a:rPr>
              <a:t> з темою уроку, вона </a:t>
            </a:r>
            <a:r>
              <a:rPr lang="ru-RU" sz="1600" dirty="0" err="1">
                <a:latin typeface="Monotype Corsiva" pitchFamily="66" charset="0"/>
              </a:rPr>
              <a:t>психологічно</a:t>
            </a:r>
            <a:r>
              <a:rPr lang="ru-RU" sz="1600" dirty="0">
                <a:latin typeface="Monotype Corsiva" pitchFamily="66" charset="0"/>
              </a:rPr>
              <a:t> </a:t>
            </a:r>
            <a:r>
              <a:rPr lang="ru-RU" sz="1600" dirty="0" err="1">
                <a:latin typeface="Monotype Corsiva" pitchFamily="66" charset="0"/>
              </a:rPr>
              <a:t>готує</a:t>
            </a:r>
            <a:r>
              <a:rPr lang="ru-RU" sz="1600" dirty="0">
                <a:latin typeface="Monotype Corsiva" pitchFamily="66" charset="0"/>
              </a:rPr>
              <a:t> </a:t>
            </a:r>
            <a:r>
              <a:rPr lang="ru-RU" sz="1600" dirty="0" err="1">
                <a:latin typeface="Monotype Corsiva" pitchFamily="66" charset="0"/>
              </a:rPr>
              <a:t>учнів</a:t>
            </a:r>
            <a:r>
              <a:rPr lang="ru-RU" sz="1600" dirty="0">
                <a:latin typeface="Monotype Corsiva" pitchFamily="66" charset="0"/>
              </a:rPr>
              <a:t> до </a:t>
            </a:r>
            <a:r>
              <a:rPr lang="ru-RU" sz="1600" dirty="0" err="1">
                <a:latin typeface="Monotype Corsiva" pitchFamily="66" charset="0"/>
              </a:rPr>
              <a:t>її</a:t>
            </a:r>
            <a:r>
              <a:rPr lang="ru-RU" sz="1600" dirty="0">
                <a:latin typeface="Monotype Corsiva" pitchFamily="66" charset="0"/>
              </a:rPr>
              <a:t> </a:t>
            </a:r>
            <a:r>
              <a:rPr lang="ru-RU" sz="1600" dirty="0" err="1">
                <a:latin typeface="Monotype Corsiva" pitchFamily="66" charset="0"/>
              </a:rPr>
              <a:t>сприйняття</a:t>
            </a:r>
            <a:r>
              <a:rPr lang="ru-RU" sz="1600" dirty="0">
                <a:latin typeface="Monotype Corsiva" pitchFamily="66" charset="0"/>
              </a:rPr>
              <a:t>, </a:t>
            </a:r>
            <a:r>
              <a:rPr lang="ru-RU" sz="1600" dirty="0" err="1">
                <a:latin typeface="Monotype Corsiva" pitchFamily="66" charset="0"/>
              </a:rPr>
              <a:t>налаштовує</a:t>
            </a:r>
            <a:endParaRPr lang="ru-RU" sz="1600" dirty="0">
              <a:latin typeface="Monotype Corsiva" pitchFamily="66" charset="0"/>
            </a:endParaRPr>
          </a:p>
          <a:p>
            <a:pPr marL="0" indent="0">
              <a:buNone/>
            </a:pPr>
            <a:r>
              <a:rPr lang="ru-RU" sz="1600" dirty="0" err="1">
                <a:latin typeface="Monotype Corsiva" pitchFamily="66" charset="0"/>
              </a:rPr>
              <a:t>їх</a:t>
            </a:r>
            <a:r>
              <a:rPr lang="ru-RU" sz="1600" dirty="0">
                <a:latin typeface="Monotype Corsiva" pitchFamily="66" charset="0"/>
              </a:rPr>
              <a:t> на </a:t>
            </a:r>
            <a:r>
              <a:rPr lang="ru-RU" sz="1600" dirty="0" err="1">
                <a:latin typeface="Monotype Corsiva" pitchFamily="66" charset="0"/>
              </a:rPr>
              <a:t>розв'язання</a:t>
            </a:r>
            <a:r>
              <a:rPr lang="ru-RU" sz="1600" dirty="0">
                <a:latin typeface="Monotype Corsiva" pitchFamily="66" charset="0"/>
              </a:rPr>
              <a:t> </a:t>
            </a:r>
            <a:r>
              <a:rPr lang="ru-RU" sz="1600" dirty="0" err="1">
                <a:latin typeface="Monotype Corsiva" pitchFamily="66" charset="0"/>
              </a:rPr>
              <a:t>певних</a:t>
            </a:r>
            <a:r>
              <a:rPr lang="ru-RU" sz="1600" dirty="0">
                <a:latin typeface="Monotype Corsiva" pitchFamily="66" charset="0"/>
              </a:rPr>
              <a:t> проблем. Без </a:t>
            </a:r>
            <a:r>
              <a:rPr lang="ru-RU" sz="1600" dirty="0" err="1">
                <a:latin typeface="Monotype Corsiva" pitchFamily="66" charset="0"/>
              </a:rPr>
              <a:t>виникнення</a:t>
            </a:r>
            <a:r>
              <a:rPr lang="ru-RU" sz="1600" dirty="0">
                <a:latin typeface="Monotype Corsiva" pitchFamily="66" charset="0"/>
              </a:rPr>
              <a:t> </a:t>
            </a:r>
            <a:r>
              <a:rPr lang="ru-RU" sz="1600" dirty="0" err="1">
                <a:latin typeface="Monotype Corsiva" pitchFamily="66" charset="0"/>
              </a:rPr>
              <a:t>мотивів</a:t>
            </a:r>
            <a:r>
              <a:rPr lang="ru-RU" sz="1600" dirty="0">
                <a:latin typeface="Monotype Corsiva" pitchFamily="66" charset="0"/>
              </a:rPr>
              <a:t> </a:t>
            </a:r>
            <a:r>
              <a:rPr lang="ru-RU" sz="1600" dirty="0" err="1">
                <a:latin typeface="Monotype Corsiva" pitchFamily="66" charset="0"/>
              </a:rPr>
              <a:t>учіння</a:t>
            </a:r>
            <a:r>
              <a:rPr lang="ru-RU" sz="1600" dirty="0">
                <a:latin typeface="Monotype Corsiva" pitchFamily="66" charset="0"/>
              </a:rPr>
              <a:t> і </a:t>
            </a:r>
            <a:r>
              <a:rPr lang="ru-RU" sz="1600" dirty="0" err="1">
                <a:latin typeface="Monotype Corsiva" pitchFamily="66" charset="0"/>
              </a:rPr>
              <a:t>мотивації</a:t>
            </a:r>
            <a:r>
              <a:rPr lang="ru-RU" sz="1600" dirty="0">
                <a:latin typeface="Monotype Corsiva" pitchFamily="66" charset="0"/>
              </a:rPr>
              <a:t> </a:t>
            </a:r>
            <a:r>
              <a:rPr lang="ru-RU" sz="1600" dirty="0" err="1">
                <a:latin typeface="Monotype Corsiva" pitchFamily="66" charset="0"/>
              </a:rPr>
              <a:t>навчальної</a:t>
            </a:r>
            <a:r>
              <a:rPr lang="ru-RU" sz="1600" dirty="0">
                <a:latin typeface="Monotype Corsiva" pitchFamily="66" charset="0"/>
              </a:rPr>
              <a:t> </a:t>
            </a:r>
            <a:r>
              <a:rPr lang="ru-RU" sz="1600" dirty="0" err="1">
                <a:latin typeface="Monotype Corsiva" pitchFamily="66" charset="0"/>
              </a:rPr>
              <a:t>діяльності</a:t>
            </a:r>
            <a:r>
              <a:rPr lang="ru-RU" sz="1600" dirty="0">
                <a:latin typeface="Monotype Corsiva" pitchFamily="66" charset="0"/>
              </a:rPr>
              <a:t> не</a:t>
            </a:r>
          </a:p>
          <a:p>
            <a:pPr marL="0" indent="0">
              <a:buNone/>
            </a:pPr>
            <a:r>
              <a:rPr lang="ru-RU" sz="1600" dirty="0" err="1">
                <a:latin typeface="Monotype Corsiva" pitchFamily="66" charset="0"/>
              </a:rPr>
              <a:t>може</a:t>
            </a:r>
            <a:r>
              <a:rPr lang="ru-RU" sz="1600" dirty="0">
                <a:latin typeface="Monotype Corsiva" pitchFamily="66" charset="0"/>
              </a:rPr>
              <a:t> бути </a:t>
            </a:r>
            <a:r>
              <a:rPr lang="ru-RU" sz="1600" dirty="0" err="1">
                <a:latin typeface="Monotype Corsiva" pitchFamily="66" charset="0"/>
              </a:rPr>
              <a:t>ефективного</a:t>
            </a:r>
            <a:r>
              <a:rPr lang="ru-RU" sz="1600" dirty="0">
                <a:latin typeface="Monotype Corsiva" pitchFamily="66" charset="0"/>
              </a:rPr>
              <a:t> </a:t>
            </a:r>
            <a:r>
              <a:rPr lang="ru-RU" sz="1600" dirty="0" err="1">
                <a:latin typeface="Monotype Corsiva" pitchFamily="66" charset="0"/>
              </a:rPr>
              <a:t>пізнання</a:t>
            </a:r>
            <a:r>
              <a:rPr lang="ru-RU" sz="1600" dirty="0">
                <a:latin typeface="Monotype Corsiva" pitchFamily="66" charset="0"/>
              </a:rPr>
              <a:t>. </a:t>
            </a:r>
            <a:r>
              <a:rPr lang="ru-RU" sz="1600" dirty="0" err="1">
                <a:latin typeface="Monotype Corsiva" pitchFamily="66" charset="0"/>
              </a:rPr>
              <a:t>Матеріал</a:t>
            </a:r>
            <a:r>
              <a:rPr lang="ru-RU" sz="1600" dirty="0">
                <a:latin typeface="Monotype Corsiva" pitchFamily="66" charset="0"/>
              </a:rPr>
              <a:t>, </a:t>
            </a:r>
            <a:r>
              <a:rPr lang="ru-RU" sz="1600" dirty="0" err="1">
                <a:latin typeface="Monotype Corsiva" pitchFamily="66" charset="0"/>
              </a:rPr>
              <a:t>поданий</a:t>
            </a:r>
            <a:r>
              <a:rPr lang="ru-RU" sz="1600" dirty="0">
                <a:latin typeface="Monotype Corsiva" pitchFamily="66" charset="0"/>
              </a:rPr>
              <a:t> </a:t>
            </a:r>
            <a:r>
              <a:rPr lang="ru-RU" sz="1600" dirty="0" err="1">
                <a:latin typeface="Monotype Corsiva" pitchFamily="66" charset="0"/>
              </a:rPr>
              <a:t>під</a:t>
            </a:r>
            <a:r>
              <a:rPr lang="ru-RU" sz="1600" dirty="0">
                <a:latin typeface="Monotype Corsiva" pitchFamily="66" charset="0"/>
              </a:rPr>
              <a:t> час </a:t>
            </a:r>
            <a:r>
              <a:rPr lang="ru-RU" sz="1600" dirty="0" err="1">
                <a:latin typeface="Monotype Corsiva" pitchFamily="66" charset="0"/>
              </a:rPr>
              <a:t>мотивації</a:t>
            </a:r>
            <a:r>
              <a:rPr lang="ru-RU" sz="1600" dirty="0">
                <a:latin typeface="Monotype Corsiva" pitchFamily="66" charset="0"/>
              </a:rPr>
              <a:t>, </a:t>
            </a:r>
            <a:r>
              <a:rPr lang="ru-RU" sz="1600" dirty="0" err="1">
                <a:latin typeface="Monotype Corsiva" pitchFamily="66" charset="0"/>
              </a:rPr>
              <a:t>наприкінці</a:t>
            </a:r>
            <a:r>
              <a:rPr lang="ru-RU" sz="1600" dirty="0">
                <a:latin typeface="Monotype Corsiva" pitchFamily="66" charset="0"/>
              </a:rPr>
              <a:t> </a:t>
            </a:r>
            <a:r>
              <a:rPr lang="ru-RU" sz="1600" dirty="0" err="1">
                <a:latin typeface="Monotype Corsiva" pitchFamily="66" charset="0"/>
              </a:rPr>
              <a:t>підсумовується</a:t>
            </a:r>
            <a:r>
              <a:rPr lang="ru-RU" sz="1600" dirty="0">
                <a:latin typeface="Monotype Corsiva" pitchFamily="66" charset="0"/>
              </a:rPr>
              <a:t> і</a:t>
            </a:r>
          </a:p>
          <a:p>
            <a:pPr marL="0" indent="0">
              <a:buNone/>
            </a:pPr>
            <a:r>
              <a:rPr lang="ru-RU" sz="1600" dirty="0" err="1">
                <a:latin typeface="Monotype Corsiva" pitchFamily="66" charset="0"/>
              </a:rPr>
              <a:t>стає</a:t>
            </a:r>
            <a:r>
              <a:rPr lang="ru-RU" sz="1600" dirty="0">
                <a:latin typeface="Monotype Corsiva" pitchFamily="66" charset="0"/>
              </a:rPr>
              <a:t> «</a:t>
            </a:r>
            <a:r>
              <a:rPr lang="ru-RU" sz="1600" dirty="0" err="1">
                <a:latin typeface="Monotype Corsiva" pitchFamily="66" charset="0"/>
              </a:rPr>
              <a:t>місточком</a:t>
            </a:r>
            <a:r>
              <a:rPr lang="ru-RU" sz="1600" dirty="0">
                <a:latin typeface="Monotype Corsiva" pitchFamily="66" charset="0"/>
              </a:rPr>
              <a:t>» для </a:t>
            </a:r>
            <a:r>
              <a:rPr lang="ru-RU" sz="1600" dirty="0" err="1">
                <a:latin typeface="Monotype Corsiva" pitchFamily="66" charset="0"/>
              </a:rPr>
              <a:t>представлення</a:t>
            </a:r>
            <a:r>
              <a:rPr lang="ru-RU" sz="1600" dirty="0">
                <a:latin typeface="Monotype Corsiva" pitchFamily="66" charset="0"/>
              </a:rPr>
              <a:t> теми уроку. </a:t>
            </a:r>
            <a:r>
              <a:rPr lang="ru-RU" sz="1600" dirty="0" err="1">
                <a:latin typeface="Monotype Corsiva" pitchFamily="66" charset="0"/>
              </a:rPr>
              <a:t>Мотивація</a:t>
            </a:r>
            <a:r>
              <a:rPr lang="ru-RU" sz="1600" dirty="0">
                <a:latin typeface="Monotype Corsiva" pitchFamily="66" charset="0"/>
              </a:rPr>
              <a:t> </a:t>
            </a:r>
            <a:r>
              <a:rPr lang="ru-RU" sz="1600" dirty="0" err="1">
                <a:latin typeface="Monotype Corsiva" pitchFamily="66" charset="0"/>
              </a:rPr>
              <a:t>допомагає</a:t>
            </a:r>
            <a:r>
              <a:rPr lang="ru-RU" sz="1600" dirty="0">
                <a:latin typeface="Monotype Corsiva" pitchFamily="66" charset="0"/>
              </a:rPr>
              <a:t> </a:t>
            </a:r>
            <a:r>
              <a:rPr lang="ru-RU" sz="1600" dirty="0" err="1">
                <a:latin typeface="Monotype Corsiva" pitchFamily="66" charset="0"/>
              </a:rPr>
              <a:t>також</a:t>
            </a:r>
            <a:r>
              <a:rPr lang="ru-RU" sz="1600" dirty="0">
                <a:latin typeface="Monotype Corsiva" pitchFamily="66" charset="0"/>
              </a:rPr>
              <a:t> </a:t>
            </a:r>
            <a:r>
              <a:rPr lang="ru-RU" sz="1600" dirty="0" err="1">
                <a:latin typeface="Monotype Corsiva" pitchFamily="66" charset="0"/>
              </a:rPr>
              <a:t>викликати</a:t>
            </a:r>
            <a:r>
              <a:rPr lang="ru-RU" sz="1600" dirty="0">
                <a:latin typeface="Monotype Corsiva" pitchFamily="66" charset="0"/>
              </a:rPr>
              <a:t> в </a:t>
            </a:r>
            <a:r>
              <a:rPr lang="ru-RU" sz="1600" dirty="0" err="1">
                <a:latin typeface="Monotype Corsiva" pitchFamily="66" charset="0"/>
              </a:rPr>
              <a:t>учнів</a:t>
            </a:r>
            <a:endParaRPr lang="ru-RU" sz="1600" dirty="0">
              <a:latin typeface="Monotype Corsiva" pitchFamily="66" charset="0"/>
            </a:endParaRPr>
          </a:p>
          <a:p>
            <a:pPr marL="0" indent="0">
              <a:buNone/>
            </a:pPr>
            <a:r>
              <a:rPr lang="ru-RU" sz="1600" dirty="0" err="1">
                <a:latin typeface="Monotype Corsiva" pitchFamily="66" charset="0"/>
              </a:rPr>
              <a:t>цікавість</a:t>
            </a:r>
            <a:r>
              <a:rPr lang="ru-RU" sz="1600" dirty="0">
                <a:latin typeface="Monotype Corsiva" pitchFamily="66" charset="0"/>
              </a:rPr>
              <a:t> до теми уроку, </a:t>
            </a:r>
            <a:r>
              <a:rPr lang="ru-RU" sz="1600" dirty="0" err="1">
                <a:latin typeface="Monotype Corsiva" pitchFamily="66" charset="0"/>
              </a:rPr>
              <a:t>налаштувати</a:t>
            </a:r>
            <a:r>
              <a:rPr lang="ru-RU" sz="1600" dirty="0">
                <a:latin typeface="Monotype Corsiva" pitchFamily="66" charset="0"/>
              </a:rPr>
              <a:t> </a:t>
            </a:r>
            <a:r>
              <a:rPr lang="ru-RU" sz="1600" dirty="0" err="1">
                <a:latin typeface="Monotype Corsiva" pitchFamily="66" charset="0"/>
              </a:rPr>
              <a:t>їх</a:t>
            </a:r>
            <a:r>
              <a:rPr lang="ru-RU" sz="1600" dirty="0">
                <a:latin typeface="Monotype Corsiva" pitchFamily="66" charset="0"/>
              </a:rPr>
              <a:t> на </a:t>
            </a:r>
            <a:r>
              <a:rPr lang="ru-RU" sz="1600" dirty="0" err="1">
                <a:latin typeface="Monotype Corsiva" pitchFamily="66" charset="0"/>
              </a:rPr>
              <a:t>ефективний</a:t>
            </a:r>
            <a:r>
              <a:rPr lang="ru-RU" sz="1600" dirty="0">
                <a:latin typeface="Monotype Corsiva" pitchFamily="66" charset="0"/>
              </a:rPr>
              <a:t> </a:t>
            </a:r>
            <a:r>
              <a:rPr lang="ru-RU" sz="1600" dirty="0" err="1">
                <a:latin typeface="Monotype Corsiva" pitchFamily="66" charset="0"/>
              </a:rPr>
              <a:t>процес</a:t>
            </a:r>
            <a:r>
              <a:rPr lang="ru-RU" sz="1600" dirty="0">
                <a:latin typeface="Monotype Corsiva" pitchFamily="66" charset="0"/>
              </a:rPr>
              <a:t> </a:t>
            </a:r>
            <a:r>
              <a:rPr lang="ru-RU" sz="1600" dirty="0" err="1">
                <a:latin typeface="Monotype Corsiva" pitchFamily="66" charset="0"/>
              </a:rPr>
              <a:t>пізнання</a:t>
            </a:r>
            <a:r>
              <a:rPr lang="ru-RU" sz="1600" dirty="0">
                <a:latin typeface="Monotype Corsiva" pitchFamily="66" charset="0"/>
              </a:rPr>
              <a:t>, </a:t>
            </a:r>
            <a:r>
              <a:rPr lang="ru-RU" sz="1600" dirty="0" err="1">
                <a:latin typeface="Monotype Corsiva" pitchFamily="66" charset="0"/>
              </a:rPr>
              <a:t>викликати</a:t>
            </a:r>
            <a:r>
              <a:rPr lang="ru-RU" sz="1600" dirty="0">
                <a:latin typeface="Monotype Corsiva" pitchFamily="66" charset="0"/>
              </a:rPr>
              <a:t> </a:t>
            </a:r>
            <a:r>
              <a:rPr lang="ru-RU" sz="1600" dirty="0" err="1">
                <a:latin typeface="Monotype Corsiva" pitchFamily="66" charset="0"/>
              </a:rPr>
              <a:t>власну</a:t>
            </a:r>
            <a:endParaRPr lang="ru-RU" sz="1600" dirty="0">
              <a:latin typeface="Monotype Corsiva" pitchFamily="66" charset="0"/>
            </a:endParaRPr>
          </a:p>
          <a:p>
            <a:pPr marL="0" indent="0">
              <a:buNone/>
            </a:pPr>
            <a:r>
              <a:rPr lang="ru-RU" sz="1600" dirty="0" err="1">
                <a:latin typeface="Monotype Corsiva" pitchFamily="66" charset="0"/>
              </a:rPr>
              <a:t>зацікавленість</a:t>
            </a:r>
            <a:r>
              <a:rPr lang="ru-RU" sz="1600" dirty="0">
                <a:latin typeface="Monotype Corsiva" pitchFamily="66" charset="0"/>
              </a:rPr>
              <a:t>, </a:t>
            </a:r>
            <a:r>
              <a:rPr lang="ru-RU" sz="1600" dirty="0" err="1">
                <a:latin typeface="Monotype Corsiva" pitchFamily="66" charset="0"/>
              </a:rPr>
              <a:t>психологічно</a:t>
            </a:r>
            <a:r>
              <a:rPr lang="ru-RU" sz="1600" dirty="0">
                <a:latin typeface="Monotype Corsiva" pitchFamily="66" charset="0"/>
              </a:rPr>
              <a:t> </a:t>
            </a:r>
            <a:r>
              <a:rPr lang="ru-RU" sz="1600" dirty="0" err="1">
                <a:latin typeface="Monotype Corsiva" pitchFamily="66" charset="0"/>
              </a:rPr>
              <a:t>підготувати</a:t>
            </a:r>
            <a:r>
              <a:rPr lang="ru-RU" sz="1600" dirty="0">
                <a:latin typeface="Monotype Corsiva" pitchFamily="66" charset="0"/>
              </a:rPr>
              <a:t> </a:t>
            </a:r>
            <a:r>
              <a:rPr lang="ru-RU" sz="1600" dirty="0" err="1">
                <a:latin typeface="Monotype Corsiva" pitchFamily="66" charset="0"/>
              </a:rPr>
              <a:t>учнів</a:t>
            </a:r>
            <a:r>
              <a:rPr lang="ru-RU" sz="1600" dirty="0">
                <a:latin typeface="Monotype Corsiva" pitchFamily="66" charset="0"/>
              </a:rPr>
              <a:t> до </a:t>
            </a:r>
            <a:r>
              <a:rPr lang="ru-RU" sz="1600" dirty="0" err="1">
                <a:latin typeface="Monotype Corsiva" pitchFamily="66" charset="0"/>
              </a:rPr>
              <a:t>сприймання</a:t>
            </a:r>
            <a:r>
              <a:rPr lang="ru-RU" sz="1600" dirty="0">
                <a:latin typeface="Monotype Corsiva" pitchFamily="66" charset="0"/>
              </a:rPr>
              <a:t> мети уроку.</a:t>
            </a:r>
          </a:p>
          <a:p>
            <a:pPr marL="0" indent="0">
              <a:buNone/>
            </a:pPr>
            <a:r>
              <a:rPr lang="ru-RU" sz="1600" dirty="0">
                <a:latin typeface="Monotype Corsiva" pitchFamily="66" charset="0"/>
              </a:rPr>
              <a:t>Для </a:t>
            </a:r>
            <a:r>
              <a:rPr lang="ru-RU" sz="1600" dirty="0" err="1">
                <a:latin typeface="Monotype Corsiva" pitchFamily="66" charset="0"/>
              </a:rPr>
              <a:t>цього</a:t>
            </a:r>
            <a:r>
              <a:rPr lang="ru-RU" sz="1600" dirty="0">
                <a:latin typeface="Monotype Corsiva" pitchFamily="66" charset="0"/>
              </a:rPr>
              <a:t> </a:t>
            </a:r>
            <a:r>
              <a:rPr lang="ru-RU" sz="1600" dirty="0" err="1">
                <a:latin typeface="Monotype Corsiva" pitchFamily="66" charset="0"/>
              </a:rPr>
              <a:t>використовуються</a:t>
            </a:r>
            <a:r>
              <a:rPr lang="ru-RU" sz="1600" dirty="0">
                <a:latin typeface="Monotype Corsiva" pitchFamily="66" charset="0"/>
              </a:rPr>
              <a:t> </a:t>
            </a:r>
            <a:r>
              <a:rPr lang="ru-RU" sz="1600" dirty="0" err="1">
                <a:latin typeface="Monotype Corsiva" pitchFamily="66" charset="0"/>
              </a:rPr>
              <a:t>прийоми</a:t>
            </a:r>
            <a:r>
              <a:rPr lang="ru-RU" sz="1600" dirty="0">
                <a:latin typeface="Monotype Corsiva" pitchFamily="66" charset="0"/>
              </a:rPr>
              <a:t>, </a:t>
            </a:r>
            <a:r>
              <a:rPr lang="ru-RU" sz="1600" dirty="0" err="1">
                <a:latin typeface="Monotype Corsiva" pitchFamily="66" charset="0"/>
              </a:rPr>
              <a:t>що</a:t>
            </a:r>
            <a:r>
              <a:rPr lang="ru-RU" sz="1600" dirty="0">
                <a:latin typeface="Monotype Corsiva" pitchFamily="66" charset="0"/>
              </a:rPr>
              <a:t> </a:t>
            </a:r>
            <a:r>
              <a:rPr lang="ru-RU" sz="1600" dirty="0" err="1">
                <a:latin typeface="Monotype Corsiva" pitchFamily="66" charset="0"/>
              </a:rPr>
              <a:t>створюють</a:t>
            </a:r>
            <a:r>
              <a:rPr lang="ru-RU" sz="1600" dirty="0">
                <a:latin typeface="Monotype Corsiva" pitchFamily="66" charset="0"/>
              </a:rPr>
              <a:t> </a:t>
            </a:r>
            <a:r>
              <a:rPr lang="ru-RU" sz="1600" dirty="0" err="1">
                <a:latin typeface="Monotype Corsiva" pitchFamily="66" charset="0"/>
              </a:rPr>
              <a:t>проблемні</a:t>
            </a:r>
            <a:r>
              <a:rPr lang="ru-RU" sz="1600" dirty="0">
                <a:latin typeface="Monotype Corsiva" pitchFamily="66" charset="0"/>
              </a:rPr>
              <a:t> </a:t>
            </a:r>
            <a:r>
              <a:rPr lang="ru-RU" sz="1600" dirty="0" err="1">
                <a:latin typeface="Monotype Corsiva" pitchFamily="66" charset="0"/>
              </a:rPr>
              <a:t>ситуації</a:t>
            </a:r>
            <a:r>
              <a:rPr lang="ru-RU" sz="1600" dirty="0">
                <a:latin typeface="Monotype Corsiva" pitchFamily="66" charset="0"/>
              </a:rPr>
              <a:t>, </a:t>
            </a:r>
            <a:r>
              <a:rPr lang="ru-RU" sz="1600" dirty="0" err="1">
                <a:latin typeface="Monotype Corsiva" pitchFamily="66" charset="0"/>
              </a:rPr>
              <a:t>викликають</a:t>
            </a:r>
            <a:r>
              <a:rPr lang="ru-RU" sz="1600" dirty="0">
                <a:latin typeface="Monotype Corsiva" pitchFamily="66" charset="0"/>
              </a:rPr>
              <a:t> у </a:t>
            </a:r>
            <a:r>
              <a:rPr lang="ru-RU" sz="1600" dirty="0" err="1">
                <a:latin typeface="Monotype Corsiva" pitchFamily="66" charset="0"/>
              </a:rPr>
              <a:t>дітей</a:t>
            </a:r>
            <a:endParaRPr lang="ru-RU" sz="1600" dirty="0">
              <a:latin typeface="Monotype Corsiva" pitchFamily="66" charset="0"/>
            </a:endParaRPr>
          </a:p>
          <a:p>
            <a:pPr marL="0" indent="0">
              <a:buNone/>
            </a:pPr>
            <a:r>
              <a:rPr lang="ru-RU" sz="1600" dirty="0" err="1">
                <a:latin typeface="Monotype Corsiva" pitchFamily="66" charset="0"/>
              </a:rPr>
              <a:t>здивування</a:t>
            </a:r>
            <a:r>
              <a:rPr lang="ru-RU" sz="1600" dirty="0">
                <a:latin typeface="Monotype Corsiva" pitchFamily="66" charset="0"/>
              </a:rPr>
              <a:t>, </a:t>
            </a:r>
            <a:r>
              <a:rPr lang="ru-RU" sz="1600" dirty="0" err="1">
                <a:latin typeface="Monotype Corsiva" pitchFamily="66" charset="0"/>
              </a:rPr>
              <a:t>зацікавленість</a:t>
            </a:r>
            <a:r>
              <a:rPr lang="ru-RU" sz="1600" dirty="0">
                <a:latin typeface="Monotype Corsiva" pitchFamily="66" charset="0"/>
              </a:rPr>
              <a:t> до </a:t>
            </a:r>
            <a:r>
              <a:rPr lang="ru-RU" sz="1600" dirty="0" err="1">
                <a:latin typeface="Monotype Corsiva" pitchFamily="66" charset="0"/>
              </a:rPr>
              <a:t>знань</a:t>
            </a:r>
            <a:r>
              <a:rPr lang="ru-RU" sz="1600" dirty="0">
                <a:latin typeface="Monotype Corsiva" pitchFamily="66" charset="0"/>
              </a:rPr>
              <a:t> та </a:t>
            </a:r>
            <a:r>
              <a:rPr lang="ru-RU" sz="1600" dirty="0" err="1">
                <a:latin typeface="Monotype Corsiva" pitchFamily="66" charset="0"/>
              </a:rPr>
              <a:t>процесу</a:t>
            </a:r>
            <a:r>
              <a:rPr lang="ru-RU" sz="1600" dirty="0">
                <a:latin typeface="Monotype Corsiva" pitchFamily="66" charset="0"/>
              </a:rPr>
              <a:t> </a:t>
            </a:r>
            <a:r>
              <a:rPr lang="ru-RU" sz="1600" dirty="0" err="1">
                <a:latin typeface="Monotype Corsiva" pitchFamily="66" charset="0"/>
              </a:rPr>
              <a:t>їх</a:t>
            </a:r>
            <a:r>
              <a:rPr lang="ru-RU" sz="1600" dirty="0">
                <a:latin typeface="Monotype Corsiva" pitchFamily="66" charset="0"/>
              </a:rPr>
              <a:t> </a:t>
            </a:r>
            <a:r>
              <a:rPr lang="ru-RU" sz="1600" dirty="0" err="1">
                <a:latin typeface="Monotype Corsiva" pitchFamily="66" charset="0"/>
              </a:rPr>
              <a:t>сприймання</a:t>
            </a:r>
            <a:r>
              <a:rPr lang="ru-RU" sz="1600" dirty="0">
                <a:latin typeface="Monotype Corsiva" pitchFamily="66" charset="0"/>
              </a:rPr>
              <a:t>. </a:t>
            </a:r>
            <a:r>
              <a:rPr lang="ru-RU" sz="1600" b="1" dirty="0" err="1">
                <a:latin typeface="Monotype Corsiva" pitchFamily="66" charset="0"/>
              </a:rPr>
              <a:t>Мотивація</a:t>
            </a:r>
            <a:r>
              <a:rPr lang="ru-RU" sz="1600" b="1" dirty="0">
                <a:latin typeface="Monotype Corsiva" pitchFamily="66" charset="0"/>
              </a:rPr>
              <a:t> </a:t>
            </a:r>
            <a:r>
              <a:rPr lang="ru-RU" sz="1600" b="1" dirty="0" err="1">
                <a:latin typeface="Monotype Corsiva" pitchFamily="66" charset="0"/>
              </a:rPr>
              <a:t>має</a:t>
            </a:r>
            <a:r>
              <a:rPr lang="ru-RU" sz="1600" b="1" dirty="0">
                <a:latin typeface="Monotype Corsiva" pitchFamily="66" charset="0"/>
              </a:rPr>
              <a:t> </a:t>
            </a:r>
            <a:r>
              <a:rPr lang="ru-RU" sz="1600" b="1" dirty="0" err="1">
                <a:latin typeface="Monotype Corsiva" pitchFamily="66" charset="0"/>
              </a:rPr>
              <a:t>займати</a:t>
            </a:r>
            <a:r>
              <a:rPr lang="ru-RU" sz="1600" b="1" dirty="0">
                <a:latin typeface="Monotype Corsiva" pitchFamily="66" charset="0"/>
              </a:rPr>
              <a:t> не </a:t>
            </a:r>
            <a:r>
              <a:rPr lang="ru-RU" sz="1600" b="1" dirty="0" err="1">
                <a:latin typeface="Monotype Corsiva" pitchFamily="66" charset="0"/>
              </a:rPr>
              <a:t>більше</a:t>
            </a:r>
            <a:r>
              <a:rPr lang="ru-RU" sz="1600" b="1" dirty="0">
                <a:latin typeface="Monotype Corsiva" pitchFamily="66" charset="0"/>
              </a:rPr>
              <a:t> 5%</a:t>
            </a:r>
          </a:p>
          <a:p>
            <a:pPr marL="0" indent="0">
              <a:buNone/>
            </a:pPr>
            <a:r>
              <a:rPr lang="ru-RU" sz="1600" dirty="0">
                <a:latin typeface="Monotype Corsiva" pitchFamily="66" charset="0"/>
              </a:rPr>
              <a:t>часу </a:t>
            </a:r>
            <a:r>
              <a:rPr lang="ru-RU" sz="1600" dirty="0" err="1">
                <a:latin typeface="Monotype Corsiva" pitchFamily="66" charset="0"/>
              </a:rPr>
              <a:t>заняття</a:t>
            </a:r>
            <a:r>
              <a:rPr lang="ru-RU" sz="1600" dirty="0" smtClean="0">
                <a:latin typeface="Monotype Corsiva" pitchFamily="66" charset="0"/>
              </a:rPr>
              <a:t>.</a:t>
            </a:r>
          </a:p>
          <a:p>
            <a:pPr marL="0" indent="0">
              <a:buNone/>
            </a:pPr>
            <a:endParaRPr lang="ru-RU" sz="1600" dirty="0">
              <a:latin typeface="Monotype Corsiva" pitchFamily="66" charset="0"/>
            </a:endParaRPr>
          </a:p>
          <a:p>
            <a:pPr marL="0" indent="0">
              <a:buNone/>
            </a:pPr>
            <a:r>
              <a:rPr lang="ru-RU" sz="1600" b="1" dirty="0" err="1">
                <a:latin typeface="Monotype Corsiva" pitchFamily="66" charset="0"/>
              </a:rPr>
              <a:t>Інтерактивні</a:t>
            </a:r>
            <a:r>
              <a:rPr lang="ru-RU" sz="1600" b="1" dirty="0">
                <a:latin typeface="Monotype Corsiva" pitchFamily="66" charset="0"/>
              </a:rPr>
              <a:t> </a:t>
            </a:r>
            <a:r>
              <a:rPr lang="ru-RU" sz="1600" b="1" dirty="0" err="1">
                <a:latin typeface="Monotype Corsiva" pitchFamily="66" charset="0"/>
              </a:rPr>
              <a:t>вправи</a:t>
            </a:r>
            <a:r>
              <a:rPr lang="ru-RU" sz="1600" b="1" dirty="0">
                <a:latin typeface="Monotype Corsiva" pitchFamily="66" charset="0"/>
              </a:rPr>
              <a:t> на </a:t>
            </a:r>
            <a:r>
              <a:rPr lang="ru-RU" sz="1600" b="1" dirty="0" err="1">
                <a:latin typeface="Monotype Corsiva" pitchFamily="66" charset="0"/>
              </a:rPr>
              <a:t>етапі</a:t>
            </a:r>
            <a:r>
              <a:rPr lang="ru-RU" sz="1600" b="1" dirty="0">
                <a:latin typeface="Monotype Corsiva" pitchFamily="66" charset="0"/>
              </a:rPr>
              <a:t> «</a:t>
            </a:r>
            <a:r>
              <a:rPr lang="ru-RU" sz="1600" b="1" dirty="0" err="1">
                <a:latin typeface="Monotype Corsiva" pitchFamily="66" charset="0"/>
              </a:rPr>
              <a:t>Мотивація</a:t>
            </a:r>
            <a:r>
              <a:rPr lang="ru-RU" sz="1600" b="1" dirty="0" smtClean="0">
                <a:latin typeface="Monotype Corsiva" pitchFamily="66" charset="0"/>
              </a:rPr>
              <a:t>»:</a:t>
            </a:r>
          </a:p>
          <a:p>
            <a:pPr marL="0" indent="0">
              <a:buNone/>
            </a:pPr>
            <a:r>
              <a:rPr lang="ru-RU" sz="1600" dirty="0" smtClean="0">
                <a:latin typeface="Monotype Corsiva" pitchFamily="66" charset="0"/>
              </a:rPr>
              <a:t> «</a:t>
            </a:r>
            <a:r>
              <a:rPr lang="ru-RU" sz="1600" dirty="0" err="1" smtClean="0">
                <a:latin typeface="Monotype Corsiva" pitchFamily="66" charset="0"/>
              </a:rPr>
              <a:t>Вилучи</a:t>
            </a:r>
            <a:r>
              <a:rPr lang="ru-RU" sz="1600" dirty="0">
                <a:latin typeface="Monotype Corsiva" pitchFamily="66" charset="0"/>
              </a:rPr>
              <a:t> </a:t>
            </a:r>
            <a:r>
              <a:rPr lang="ru-RU" sz="1600" dirty="0" err="1" smtClean="0">
                <a:latin typeface="Monotype Corsiva" pitchFamily="66" charset="0"/>
              </a:rPr>
              <a:t>зайве</a:t>
            </a:r>
            <a:r>
              <a:rPr lang="ru-RU" sz="1600" dirty="0" smtClean="0">
                <a:latin typeface="Monotype Corsiva" pitchFamily="66" charset="0"/>
              </a:rPr>
              <a:t>»</a:t>
            </a:r>
          </a:p>
          <a:p>
            <a:pPr marL="0" indent="0">
              <a:buNone/>
            </a:pPr>
            <a:r>
              <a:rPr lang="ru-RU" sz="1600" dirty="0" smtClean="0">
                <a:latin typeface="Monotype Corsiva" pitchFamily="66" charset="0"/>
              </a:rPr>
              <a:t>                         «</a:t>
            </a:r>
            <a:r>
              <a:rPr lang="ru-RU" sz="1600" dirty="0" err="1" smtClean="0">
                <a:latin typeface="Monotype Corsiva" pitchFamily="66" charset="0"/>
              </a:rPr>
              <a:t>Роз'єднай</a:t>
            </a:r>
            <a:r>
              <a:rPr lang="ru-RU" sz="1600" dirty="0" smtClean="0">
                <a:latin typeface="Monotype Corsiva" pitchFamily="66" charset="0"/>
              </a:rPr>
              <a:t> слова»</a:t>
            </a:r>
          </a:p>
          <a:p>
            <a:pPr marL="0" indent="0">
              <a:buNone/>
            </a:pPr>
            <a:r>
              <a:rPr lang="ru-RU" sz="1600" dirty="0" smtClean="0">
                <a:latin typeface="Monotype Corsiva" pitchFamily="66" charset="0"/>
              </a:rPr>
              <a:t>                                                      «</a:t>
            </a:r>
            <a:r>
              <a:rPr lang="ru-RU" sz="1600" dirty="0" err="1" smtClean="0">
                <a:latin typeface="Monotype Corsiva" pitchFamily="66" charset="0"/>
              </a:rPr>
              <a:t>Криголам</a:t>
            </a:r>
            <a:r>
              <a:rPr lang="ru-RU" sz="1600" dirty="0" smtClean="0">
                <a:latin typeface="Monotype Corsiva" pitchFamily="66" charset="0"/>
              </a:rPr>
              <a:t>» </a:t>
            </a:r>
          </a:p>
          <a:p>
            <a:pPr marL="0" indent="0">
              <a:buNone/>
            </a:pPr>
            <a:r>
              <a:rPr lang="ru-RU" sz="1600" dirty="0" smtClean="0">
                <a:latin typeface="Monotype Corsiva" pitchFamily="66" charset="0"/>
              </a:rPr>
              <a:t>                                                                          «</a:t>
            </a:r>
            <a:r>
              <a:rPr lang="ru-RU" sz="1600" dirty="0" err="1" smtClean="0">
                <a:latin typeface="Monotype Corsiva" pitchFamily="66" charset="0"/>
              </a:rPr>
              <a:t>Банани</a:t>
            </a:r>
            <a:r>
              <a:rPr lang="ru-RU" sz="1600" dirty="0" smtClean="0">
                <a:latin typeface="Monotype Corsiva" pitchFamily="66" charset="0"/>
              </a:rPr>
              <a:t>»</a:t>
            </a:r>
          </a:p>
          <a:p>
            <a:pPr marL="0" indent="0">
              <a:buNone/>
            </a:pPr>
            <a:r>
              <a:rPr lang="ru-RU" sz="1600" dirty="0" smtClean="0">
                <a:latin typeface="Monotype Corsiva" pitchFamily="66" charset="0"/>
              </a:rPr>
              <a:t>                                                                                          «</a:t>
            </a:r>
            <a:r>
              <a:rPr lang="ru-RU" sz="1600" dirty="0" err="1" smtClean="0">
                <a:latin typeface="Monotype Corsiva" pitchFamily="66" charset="0"/>
              </a:rPr>
              <a:t>Мікрофон</a:t>
            </a:r>
            <a:r>
              <a:rPr lang="ru-RU" sz="1600" dirty="0" smtClean="0">
                <a:latin typeface="Monotype Corsiva" pitchFamily="66" charset="0"/>
              </a:rPr>
              <a:t>» </a:t>
            </a:r>
          </a:p>
          <a:p>
            <a:pPr marL="0" indent="0">
              <a:buNone/>
            </a:pPr>
            <a:r>
              <a:rPr lang="ru-RU" sz="1600" dirty="0" smtClean="0">
                <a:latin typeface="Monotype Corsiva" pitchFamily="66" charset="0"/>
              </a:rPr>
              <a:t>                                                                                                                «</a:t>
            </a:r>
            <a:r>
              <a:rPr lang="ru-RU" sz="1600" dirty="0" smtClean="0">
                <a:latin typeface="Monotype Corsiva" pitchFamily="66" charset="0"/>
              </a:rPr>
              <a:t>Задом наперед»</a:t>
            </a:r>
          </a:p>
          <a:p>
            <a:pPr marL="0" indent="0">
              <a:buNone/>
            </a:pPr>
            <a:r>
              <a:rPr lang="ru-RU" sz="1600" dirty="0" smtClean="0">
                <a:latin typeface="Monotype Corsiva" pitchFamily="66" charset="0"/>
              </a:rPr>
              <a:t>                                                                                                                                            «</a:t>
            </a:r>
            <a:r>
              <a:rPr lang="ru-RU" sz="1600" dirty="0" err="1" smtClean="0">
                <a:latin typeface="Monotype Corsiva" pitchFamily="66" charset="0"/>
              </a:rPr>
              <a:t>Скринька</a:t>
            </a:r>
            <a:r>
              <a:rPr lang="ru-RU" sz="1600" dirty="0">
                <a:latin typeface="Monotype Corsiva" pitchFamily="66" charset="0"/>
              </a:rPr>
              <a:t> </a:t>
            </a:r>
            <a:r>
              <a:rPr lang="ru-RU" sz="1600" dirty="0" err="1" smtClean="0">
                <a:latin typeface="Monotype Corsiva" pitchFamily="66" charset="0"/>
              </a:rPr>
              <a:t>скарг</a:t>
            </a:r>
            <a:r>
              <a:rPr lang="ru-RU" sz="1600" dirty="0" smtClean="0">
                <a:latin typeface="Monotype Corsiva" pitchFamily="66" charset="0"/>
              </a:rPr>
              <a:t>»</a:t>
            </a:r>
            <a:endParaRPr lang="ru-RU" sz="16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39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500" b="1" dirty="0">
                <a:latin typeface="Monotype Corsiva" pitchFamily="66" charset="0"/>
              </a:rPr>
              <a:t>ІІ. </a:t>
            </a:r>
            <a:r>
              <a:rPr lang="ru-RU" sz="2500" b="1" dirty="0" err="1">
                <a:latin typeface="Monotype Corsiva" pitchFamily="66" charset="0"/>
              </a:rPr>
              <a:t>Оголошення</a:t>
            </a:r>
            <a:r>
              <a:rPr lang="ru-RU" sz="2500" b="1" dirty="0">
                <a:latin typeface="Monotype Corsiva" pitchFamily="66" charset="0"/>
              </a:rPr>
              <a:t>, </a:t>
            </a:r>
            <a:r>
              <a:rPr lang="ru-RU" sz="2500" b="1" dirty="0" err="1">
                <a:latin typeface="Monotype Corsiva" pitchFamily="66" charset="0"/>
              </a:rPr>
              <a:t>представлення</a:t>
            </a:r>
            <a:r>
              <a:rPr lang="ru-RU" sz="2500" b="1" dirty="0">
                <a:latin typeface="Monotype Corsiva" pitchFamily="66" charset="0"/>
              </a:rPr>
              <a:t> теми та</a:t>
            </a:r>
            <a:br>
              <a:rPr lang="ru-RU" sz="2500" b="1" dirty="0">
                <a:latin typeface="Monotype Corsiva" pitchFamily="66" charset="0"/>
              </a:rPr>
            </a:br>
            <a:r>
              <a:rPr lang="ru-RU" sz="2500" b="1" dirty="0" err="1">
                <a:latin typeface="Monotype Corsiva" pitchFamily="66" charset="0"/>
              </a:rPr>
              <a:t>очікуваних</a:t>
            </a:r>
            <a:r>
              <a:rPr lang="ru-RU" sz="2500" b="1" dirty="0">
                <a:latin typeface="Monotype Corsiva" pitchFamily="66" charset="0"/>
              </a:rPr>
              <a:t> </a:t>
            </a:r>
            <a:r>
              <a:rPr lang="ru-RU" sz="2500" b="1" dirty="0" err="1">
                <a:latin typeface="Monotype Corsiva" pitchFamily="66" charset="0"/>
              </a:rPr>
              <a:t>навчальних</a:t>
            </a:r>
            <a:r>
              <a:rPr lang="ru-RU" sz="2500" b="1" dirty="0">
                <a:latin typeface="Monotype Corsiva" pitchFamily="66" charset="0"/>
              </a:rPr>
              <a:t> </a:t>
            </a:r>
            <a:r>
              <a:rPr lang="ru-RU" sz="2500" b="1" dirty="0" err="1">
                <a:latin typeface="Monotype Corsiva" pitchFamily="66" charset="0"/>
              </a:rPr>
              <a:t>результатів</a:t>
            </a:r>
            <a:r>
              <a:rPr lang="ru-RU" sz="2500" b="1" dirty="0">
                <a:latin typeface="Monotype Corsiva" pitchFamily="66" charset="0"/>
              </a:rPr>
              <a:t>.</a:t>
            </a:r>
            <a:endParaRPr lang="ru-RU" sz="2500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Monotype Corsiva" pitchFamily="66" charset="0"/>
              </a:rPr>
              <a:t>Мета </a:t>
            </a:r>
            <a:r>
              <a:rPr lang="ru-RU" b="1" dirty="0" err="1" smtClean="0">
                <a:latin typeface="Monotype Corsiva" pitchFamily="66" charset="0"/>
              </a:rPr>
              <a:t>етапу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dirty="0" smtClean="0">
                <a:latin typeface="Monotype Corsiva" pitchFamily="66" charset="0"/>
              </a:rPr>
              <a:t>- </a:t>
            </a:r>
            <a:r>
              <a:rPr lang="ru-RU" dirty="0" err="1" smtClean="0">
                <a:latin typeface="Monotype Corsiva" pitchFamily="66" charset="0"/>
              </a:rPr>
              <a:t>забезпечити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розуміння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учнями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необхідності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їхньої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діяльності</a:t>
            </a:r>
            <a:r>
              <a:rPr lang="ru-RU" dirty="0">
                <a:latin typeface="Monotype Corsiva" pitchFamily="66" charset="0"/>
              </a:rPr>
              <a:t>. Без </a:t>
            </a:r>
            <a:r>
              <a:rPr lang="ru-RU" dirty="0" err="1">
                <a:latin typeface="Monotype Corsiva" pitchFamily="66" charset="0"/>
              </a:rPr>
              <a:t>чіткого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усвідомлення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навчальних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результатів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їхньої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діяльності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учні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можуть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сприйняти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навчальний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процес</a:t>
            </a:r>
            <a:r>
              <a:rPr lang="ru-RU" dirty="0">
                <a:latin typeface="Monotype Corsiva" pitchFamily="66" charset="0"/>
              </a:rPr>
              <a:t> як </a:t>
            </a:r>
            <a:r>
              <a:rPr lang="ru-RU" dirty="0" err="1">
                <a:latin typeface="Monotype Corsiva" pitchFamily="66" charset="0"/>
              </a:rPr>
              <a:t>ігрову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smtClean="0">
                <a:latin typeface="Monotype Corsiva" pitchFamily="66" charset="0"/>
              </a:rPr>
              <a:t>форму </a:t>
            </a:r>
            <a:r>
              <a:rPr lang="ru-RU" dirty="0" err="1" smtClean="0">
                <a:latin typeface="Monotype Corsiva" pitchFamily="66" charset="0"/>
              </a:rPr>
              <a:t>діяльності</a:t>
            </a:r>
            <a:r>
              <a:rPr lang="ru-RU" dirty="0">
                <a:latin typeface="Monotype Corsiva" pitchFamily="66" charset="0"/>
              </a:rPr>
              <a:t>, не </a:t>
            </a:r>
            <a:r>
              <a:rPr lang="ru-RU" dirty="0" err="1">
                <a:latin typeface="Monotype Corsiva" pitchFamily="66" charset="0"/>
              </a:rPr>
              <a:t>пов'язану</a:t>
            </a:r>
            <a:r>
              <a:rPr lang="ru-RU" dirty="0">
                <a:latin typeface="Monotype Corsiva" pitchFamily="66" charset="0"/>
              </a:rPr>
              <a:t> з </a:t>
            </a:r>
            <a:r>
              <a:rPr lang="ru-RU" dirty="0" err="1">
                <a:latin typeface="Monotype Corsiva" pitchFamily="66" charset="0"/>
              </a:rPr>
              <a:t>навчальним</a:t>
            </a:r>
            <a:r>
              <a:rPr lang="ru-RU" dirty="0">
                <a:latin typeface="Monotype Corsiva" pitchFamily="66" charset="0"/>
              </a:rPr>
              <a:t> предметом. </a:t>
            </a:r>
            <a:r>
              <a:rPr lang="ru-RU" dirty="0" err="1" smtClean="0">
                <a:latin typeface="Monotype Corsiva" pitchFamily="66" charset="0"/>
              </a:rPr>
              <a:t>Цей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етап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має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b="1" dirty="0" err="1">
                <a:latin typeface="Monotype Corsiva" pitchFamily="66" charset="0"/>
              </a:rPr>
              <a:t>займати</a:t>
            </a:r>
            <a:r>
              <a:rPr lang="ru-RU" b="1" dirty="0">
                <a:latin typeface="Monotype Corsiva" pitchFamily="66" charset="0"/>
              </a:rPr>
              <a:t> не </a:t>
            </a:r>
            <a:r>
              <a:rPr lang="ru-RU" b="1" dirty="0" err="1">
                <a:latin typeface="Monotype Corsiva" pitchFamily="66" charset="0"/>
              </a:rPr>
              <a:t>більше</a:t>
            </a:r>
            <a:r>
              <a:rPr lang="ru-RU" b="1" dirty="0">
                <a:latin typeface="Monotype Corsiva" pitchFamily="66" charset="0"/>
              </a:rPr>
              <a:t> 5 % </a:t>
            </a:r>
            <a:r>
              <a:rPr lang="ru-RU" dirty="0">
                <a:latin typeface="Monotype Corsiva" pitchFamily="66" charset="0"/>
              </a:rPr>
              <a:t>часу </a:t>
            </a:r>
            <a:r>
              <a:rPr lang="ru-RU" dirty="0" err="1" smtClean="0">
                <a:latin typeface="Monotype Corsiva" pitchFamily="66" charset="0"/>
              </a:rPr>
              <a:t>заняття</a:t>
            </a:r>
            <a:r>
              <a:rPr lang="ru-RU" dirty="0" smtClean="0">
                <a:latin typeface="Monotype Corsiva" pitchFamily="66" charset="0"/>
              </a:rPr>
              <a:t>. </a:t>
            </a:r>
          </a:p>
          <a:p>
            <a:pPr marL="0" indent="0">
              <a:buNone/>
            </a:pPr>
            <a:endParaRPr lang="ru-RU" dirty="0" smtClean="0">
              <a:latin typeface="Monotype Corsiva" pitchFamily="66" charset="0"/>
            </a:endParaRPr>
          </a:p>
          <a:p>
            <a:pPr marL="0" indent="0">
              <a:buNone/>
            </a:pPr>
            <a:r>
              <a:rPr lang="ru-RU" b="1" dirty="0" err="1" smtClean="0">
                <a:latin typeface="Monotype Corsiva" pitchFamily="66" charset="0"/>
              </a:rPr>
              <a:t>Вимоги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>
                <a:latin typeface="Monotype Corsiva" pitchFamily="66" charset="0"/>
              </a:rPr>
              <a:t>до </a:t>
            </a:r>
            <a:r>
              <a:rPr lang="ru-RU" b="1" dirty="0" err="1">
                <a:latin typeface="Monotype Corsiva" pitchFamily="66" charset="0"/>
              </a:rPr>
              <a:t>формулювання</a:t>
            </a:r>
            <a:r>
              <a:rPr lang="ru-RU" b="1" dirty="0">
                <a:latin typeface="Monotype Corsiva" pitchFamily="66" charset="0"/>
              </a:rPr>
              <a:t> </a:t>
            </a:r>
            <a:r>
              <a:rPr lang="ru-RU" b="1" dirty="0" err="1">
                <a:latin typeface="Monotype Corsiva" pitchFamily="66" charset="0"/>
              </a:rPr>
              <a:t>очікуваних</a:t>
            </a:r>
            <a:r>
              <a:rPr lang="ru-RU" b="1" dirty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результатів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інтерактивного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>
                <a:latin typeface="Monotype Corsiva" pitchFamily="66" charset="0"/>
              </a:rPr>
              <a:t>уроку</a:t>
            </a:r>
            <a:r>
              <a:rPr lang="ru-RU" b="1" dirty="0" smtClean="0">
                <a:latin typeface="Monotype Corsiva" pitchFamily="66" charset="0"/>
              </a:rPr>
              <a:t>:  </a:t>
            </a:r>
          </a:p>
          <a:p>
            <a:pPr marL="0" indent="0">
              <a:buNone/>
            </a:pPr>
            <a:r>
              <a:rPr lang="ru-RU" dirty="0" smtClean="0">
                <a:latin typeface="Monotype Corsiva" pitchFamily="66" charset="0"/>
              </a:rPr>
              <a:t>-</a:t>
            </a:r>
            <a:r>
              <a:rPr lang="ru-RU" dirty="0" err="1" smtClean="0">
                <a:latin typeface="Monotype Corsiva" pitchFamily="66" charset="0"/>
              </a:rPr>
              <a:t>Чітке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усвідомлення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завдань</a:t>
            </a:r>
            <a:r>
              <a:rPr lang="ru-RU" dirty="0">
                <a:latin typeface="Monotype Corsiva" pitchFamily="66" charset="0"/>
              </a:rPr>
              <a:t>: </a:t>
            </a:r>
            <a:r>
              <a:rPr lang="ru-RU" dirty="0" err="1">
                <a:latin typeface="Monotype Corsiva" pitchFamily="66" charset="0"/>
              </a:rPr>
              <a:t>чого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повинні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досягти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учні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>
                <a:latin typeface="Monotype Corsiva" pitchFamily="66" charset="0"/>
              </a:rPr>
              <a:t>і </a:t>
            </a:r>
            <a:r>
              <a:rPr lang="ru-RU" dirty="0" err="1">
                <a:latin typeface="Monotype Corsiva" pitchFamily="66" charset="0"/>
              </a:rPr>
              <a:t>чого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від</a:t>
            </a:r>
            <a:r>
              <a:rPr lang="ru-RU" dirty="0">
                <a:latin typeface="Monotype Corsiva" pitchFamily="66" charset="0"/>
              </a:rPr>
              <a:t> них </a:t>
            </a:r>
            <a:r>
              <a:rPr lang="ru-RU" dirty="0" err="1">
                <a:latin typeface="Monotype Corsiva" pitchFamily="66" charset="0"/>
              </a:rPr>
              <a:t>чекає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вчитель</a:t>
            </a:r>
            <a:r>
              <a:rPr lang="ru-RU" dirty="0" smtClean="0">
                <a:latin typeface="Monotype Corsiva" pitchFamily="66" charset="0"/>
              </a:rPr>
              <a:t>;</a:t>
            </a:r>
          </a:p>
          <a:p>
            <a:pPr marL="0" indent="0">
              <a:buNone/>
            </a:pPr>
            <a:r>
              <a:rPr lang="ru-RU" dirty="0" smtClean="0">
                <a:latin typeface="Monotype Corsiva" pitchFamily="66" charset="0"/>
              </a:rPr>
              <a:t>- </a:t>
            </a:r>
            <a:r>
              <a:rPr lang="ru-RU" dirty="0" err="1" smtClean="0">
                <a:latin typeface="Monotype Corsiva" pitchFamily="66" charset="0"/>
              </a:rPr>
              <a:t>Висвітлення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результатів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діяльності</a:t>
            </a:r>
            <a:r>
              <a:rPr lang="ru-RU" dirty="0">
                <a:latin typeface="Monotype Corsiva" pitchFamily="66" charset="0"/>
              </a:rPr>
              <a:t> на </a:t>
            </a:r>
            <a:r>
              <a:rPr lang="ru-RU" dirty="0" err="1">
                <a:latin typeface="Monotype Corsiva" pitchFamily="66" charset="0"/>
              </a:rPr>
              <a:t>уроці</a:t>
            </a:r>
            <a:r>
              <a:rPr lang="ru-RU" dirty="0">
                <a:latin typeface="Monotype Corsiva" pitchFamily="66" charset="0"/>
              </a:rPr>
              <a:t>: «</a:t>
            </a:r>
            <a:r>
              <a:rPr lang="ru-RU" dirty="0" err="1" smtClean="0">
                <a:latin typeface="Monotype Corsiva" pitchFamily="66" charset="0"/>
              </a:rPr>
              <a:t>Після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цього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>
                <a:latin typeface="Monotype Corsiva" pitchFamily="66" charset="0"/>
              </a:rPr>
              <a:t>уроку </a:t>
            </a:r>
            <a:r>
              <a:rPr lang="ru-RU" dirty="0" err="1">
                <a:latin typeface="Monotype Corsiva" pitchFamily="66" charset="0"/>
              </a:rPr>
              <a:t>ви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зможете</a:t>
            </a:r>
            <a:r>
              <a:rPr lang="ru-RU" dirty="0" smtClean="0">
                <a:latin typeface="Monotype Corsiva" pitchFamily="66" charset="0"/>
              </a:rPr>
              <a:t>…»;</a:t>
            </a:r>
          </a:p>
          <a:p>
            <a:pPr marL="0" indent="0">
              <a:buNone/>
            </a:pPr>
            <a:r>
              <a:rPr lang="ru-RU" dirty="0" smtClean="0">
                <a:latin typeface="Monotype Corsiva" pitchFamily="66" charset="0"/>
              </a:rPr>
              <a:t>- </a:t>
            </a:r>
            <a:r>
              <a:rPr lang="ru-RU" dirty="0" err="1" smtClean="0">
                <a:latin typeface="Monotype Corsiva" pitchFamily="66" charset="0"/>
              </a:rPr>
              <a:t>Чітке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відображення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рівня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засвоєння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знань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учнів</a:t>
            </a:r>
            <a:r>
              <a:rPr lang="ru-RU" dirty="0" smtClean="0">
                <a:latin typeface="Monotype Corsiva" pitchFamily="66" charset="0"/>
              </a:rPr>
              <a:t>, </a:t>
            </a:r>
            <a:r>
              <a:rPr lang="ru-RU" dirty="0" err="1" smtClean="0">
                <a:latin typeface="Monotype Corsiva" pitchFamily="66" charset="0"/>
              </a:rPr>
              <a:t>розвитку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навичок</a:t>
            </a:r>
            <a:r>
              <a:rPr lang="ru-RU" dirty="0">
                <a:latin typeface="Monotype Corsiva" pitchFamily="66" charset="0"/>
              </a:rPr>
              <a:t> і </a:t>
            </a:r>
            <a:r>
              <a:rPr lang="ru-RU" dirty="0" err="1">
                <a:latin typeface="Monotype Corsiva" pitchFamily="66" charset="0"/>
              </a:rPr>
              <a:t>вмінь</a:t>
            </a:r>
            <a:r>
              <a:rPr lang="ru-RU" dirty="0">
                <a:latin typeface="Monotype Corsiva" pitchFamily="66" charset="0"/>
              </a:rPr>
              <a:t>, </a:t>
            </a:r>
            <a:r>
              <a:rPr lang="ru-RU" dirty="0" err="1">
                <a:latin typeface="Monotype Corsiva" pitchFamily="66" charset="0"/>
              </a:rPr>
              <a:t>емоційно</a:t>
            </a:r>
            <a:r>
              <a:rPr lang="ru-RU" dirty="0">
                <a:latin typeface="Monotype Corsiva" pitchFamily="66" charset="0"/>
              </a:rPr>
              <a:t> – </a:t>
            </a:r>
            <a:r>
              <a:rPr lang="ru-RU" dirty="0" err="1">
                <a:latin typeface="Monotype Corsiva" pitchFamily="66" charset="0"/>
              </a:rPr>
              <a:t>ціннісної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сфери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учнів</a:t>
            </a:r>
            <a:r>
              <a:rPr lang="ru-RU" dirty="0">
                <a:latin typeface="Monotype Corsiva" pitchFamily="66" charset="0"/>
              </a:rPr>
              <a:t>, яка </a:t>
            </a:r>
            <a:r>
              <a:rPr lang="ru-RU" dirty="0" err="1">
                <a:latin typeface="Monotype Corsiva" pitchFamily="66" charset="0"/>
              </a:rPr>
              <a:t>забезпечує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формування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переконань</a:t>
            </a:r>
            <a:r>
              <a:rPr lang="ru-RU" dirty="0">
                <a:latin typeface="Monotype Corsiva" pitchFamily="66" charset="0"/>
              </a:rPr>
              <a:t>, </a:t>
            </a:r>
            <a:r>
              <a:rPr lang="ru-RU" dirty="0" smtClean="0">
                <a:latin typeface="Monotype Corsiva" pitchFamily="66" charset="0"/>
              </a:rPr>
              <a:t>характеру, </a:t>
            </a:r>
            <a:r>
              <a:rPr lang="ru-RU" dirty="0" err="1" smtClean="0">
                <a:latin typeface="Monotype Corsiva" pitchFamily="66" charset="0"/>
              </a:rPr>
              <a:t>вплив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>
                <a:latin typeface="Monotype Corsiva" pitchFamily="66" charset="0"/>
              </a:rPr>
              <a:t>на </a:t>
            </a:r>
            <a:r>
              <a:rPr lang="ru-RU" dirty="0" err="1">
                <a:latin typeface="Monotype Corsiva" pitchFamily="66" charset="0"/>
              </a:rPr>
              <a:t>поведінку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тощо</a:t>
            </a:r>
            <a:r>
              <a:rPr lang="ru-RU" dirty="0" smtClean="0">
                <a:latin typeface="Monotype Corsiva" pitchFamily="66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Monotype Corsiva" pitchFamily="66" charset="0"/>
            </a:endParaRPr>
          </a:p>
          <a:p>
            <a:pPr marL="0" indent="0">
              <a:buNone/>
            </a:pPr>
            <a:r>
              <a:rPr lang="ru-RU" dirty="0" err="1">
                <a:latin typeface="Monotype Corsiva" pitchFamily="66" charset="0"/>
              </a:rPr>
              <a:t>Щоб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почати</a:t>
            </a:r>
            <a:r>
              <a:rPr lang="ru-RU" dirty="0">
                <a:latin typeface="Monotype Corsiva" pitchFamily="66" charset="0"/>
              </a:rPr>
              <a:t> з </a:t>
            </a:r>
            <a:r>
              <a:rPr lang="ru-RU" dirty="0" err="1">
                <a:latin typeface="Monotype Corsiva" pitchFamily="66" charset="0"/>
              </a:rPr>
              <a:t>учнями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спільний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процес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руху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smtClean="0">
                <a:latin typeface="Monotype Corsiva" pitchFamily="66" charset="0"/>
              </a:rPr>
              <a:t>до </a:t>
            </a:r>
            <a:r>
              <a:rPr lang="ru-RU" dirty="0" err="1" smtClean="0">
                <a:latin typeface="Monotype Corsiva" pitchFamily="66" charset="0"/>
              </a:rPr>
              <a:t>результатів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навчання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потрібно</a:t>
            </a:r>
            <a:r>
              <a:rPr lang="ru-RU" dirty="0">
                <a:latin typeface="Monotype Corsiva" pitchFamily="66" charset="0"/>
              </a:rPr>
              <a:t>:</a:t>
            </a:r>
          </a:p>
          <a:p>
            <a:pPr marL="0" indent="0">
              <a:buNone/>
            </a:pPr>
            <a:r>
              <a:rPr lang="ru-RU" dirty="0">
                <a:latin typeface="Monotype Corsiva" pitchFamily="66" charset="0"/>
              </a:rPr>
              <a:t>- </a:t>
            </a:r>
            <a:r>
              <a:rPr lang="ru-RU" dirty="0" err="1">
                <a:latin typeface="Monotype Corsiva" pitchFamily="66" charset="0"/>
              </a:rPr>
              <a:t>оголосити</a:t>
            </a:r>
            <a:r>
              <a:rPr lang="ru-RU" dirty="0">
                <a:latin typeface="Monotype Corsiva" pitchFamily="66" charset="0"/>
              </a:rPr>
              <a:t> тему уроку (</a:t>
            </a:r>
            <a:r>
              <a:rPr lang="ru-RU" dirty="0" err="1">
                <a:latin typeface="Monotype Corsiva" pitchFamily="66" charset="0"/>
              </a:rPr>
              <a:t>бажано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із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залученням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учнів</a:t>
            </a:r>
            <a:r>
              <a:rPr lang="ru-RU" dirty="0">
                <a:latin typeface="Monotype Corsiva" pitchFamily="66" charset="0"/>
              </a:rPr>
              <a:t>);</a:t>
            </a:r>
          </a:p>
          <a:p>
            <a:pPr marL="0" indent="0">
              <a:buNone/>
            </a:pPr>
            <a:r>
              <a:rPr lang="ru-RU" dirty="0">
                <a:latin typeface="Monotype Corsiva" pitchFamily="66" charset="0"/>
              </a:rPr>
              <a:t>- </a:t>
            </a:r>
            <a:r>
              <a:rPr lang="ru-RU" dirty="0" err="1">
                <a:latin typeface="Monotype Corsiva" pitchFamily="66" charset="0"/>
              </a:rPr>
              <a:t>якщо</a:t>
            </a:r>
            <a:r>
              <a:rPr lang="ru-RU" dirty="0">
                <a:latin typeface="Monotype Corsiva" pitchFamily="66" charset="0"/>
              </a:rPr>
              <a:t> тема уроку </a:t>
            </a:r>
            <a:r>
              <a:rPr lang="ru-RU" dirty="0" err="1">
                <a:latin typeface="Monotype Corsiva" pitchFamily="66" charset="0"/>
              </a:rPr>
              <a:t>містить</a:t>
            </a:r>
            <a:r>
              <a:rPr lang="ru-RU" dirty="0">
                <a:latin typeface="Monotype Corsiva" pitchFamily="66" charset="0"/>
              </a:rPr>
              <a:t> «проблему», </a:t>
            </a:r>
            <a:r>
              <a:rPr lang="ru-RU" dirty="0" err="1">
                <a:latin typeface="Monotype Corsiva" pitchFamily="66" charset="0"/>
              </a:rPr>
              <a:t>звернути</a:t>
            </a:r>
            <a:r>
              <a:rPr lang="ru-RU" dirty="0">
                <a:latin typeface="Monotype Corsiva" pitchFamily="66" charset="0"/>
              </a:rPr>
              <a:t> на </a:t>
            </a:r>
            <a:r>
              <a:rPr lang="ru-RU" dirty="0" err="1" smtClean="0">
                <a:latin typeface="Monotype Corsiva" pitchFamily="66" charset="0"/>
              </a:rPr>
              <a:t>це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увагу</a:t>
            </a:r>
            <a:r>
              <a:rPr lang="ru-RU" dirty="0">
                <a:latin typeface="Monotype Corsiva" pitchFamily="66" charset="0"/>
              </a:rPr>
              <a:t>;</a:t>
            </a:r>
          </a:p>
          <a:p>
            <a:pPr marL="0" indent="0">
              <a:buNone/>
            </a:pPr>
            <a:r>
              <a:rPr lang="ru-RU" dirty="0">
                <a:latin typeface="Monotype Corsiva" pitchFamily="66" charset="0"/>
              </a:rPr>
              <a:t>- </a:t>
            </a:r>
            <a:r>
              <a:rPr lang="ru-RU" dirty="0" err="1">
                <a:latin typeface="Monotype Corsiva" pitchFamily="66" charset="0"/>
              </a:rPr>
              <a:t>запропонувати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дітям</a:t>
            </a:r>
            <a:r>
              <a:rPr lang="ru-RU" dirty="0">
                <a:latin typeface="Monotype Corsiva" pitchFamily="66" charset="0"/>
              </a:rPr>
              <a:t> самим </a:t>
            </a:r>
            <a:r>
              <a:rPr lang="ru-RU" dirty="0" err="1">
                <a:latin typeface="Monotype Corsiva" pitchFamily="66" charset="0"/>
              </a:rPr>
              <a:t>сформулювати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очікувані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результати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>
                <a:latin typeface="Monotype Corsiva" pitchFamily="66" charset="0"/>
              </a:rPr>
              <a:t>уроку;</a:t>
            </a:r>
          </a:p>
          <a:p>
            <a:pPr>
              <a:buFontTx/>
              <a:buChar char="-"/>
            </a:pPr>
            <a:r>
              <a:rPr lang="ru-RU" dirty="0" err="1" smtClean="0">
                <a:latin typeface="Monotype Corsiva" pitchFamily="66" charset="0"/>
              </a:rPr>
              <a:t>пояснити</a:t>
            </a:r>
            <a:r>
              <a:rPr lang="ru-RU" dirty="0">
                <a:latin typeface="Monotype Corsiva" pitchFamily="66" charset="0"/>
              </a:rPr>
              <a:t>, як буде </a:t>
            </a:r>
            <a:r>
              <a:rPr lang="ru-RU" dirty="0" err="1">
                <a:latin typeface="Monotype Corsiva" pitchFamily="66" charset="0"/>
              </a:rPr>
              <a:t>перевірятися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якість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їх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навчальних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досягнень</a:t>
            </a:r>
            <a:r>
              <a:rPr lang="ru-RU" dirty="0">
                <a:latin typeface="Monotype Corsiva" pitchFamily="66" charset="0"/>
              </a:rPr>
              <a:t>. </a:t>
            </a:r>
            <a:endParaRPr lang="ru-RU" dirty="0" smtClean="0">
              <a:latin typeface="Monotype Corsiva" pitchFamily="66" charset="0"/>
            </a:endParaRPr>
          </a:p>
          <a:p>
            <a:pPr>
              <a:buFontTx/>
              <a:buChar char="-"/>
            </a:pPr>
            <a:endParaRPr lang="ru-RU" dirty="0">
              <a:latin typeface="Monotype Corsiva" pitchFamily="66" charset="0"/>
            </a:endParaRPr>
          </a:p>
          <a:p>
            <a:pPr marL="0" indent="0">
              <a:buNone/>
            </a:pPr>
            <a:r>
              <a:rPr lang="ru-RU" b="1" dirty="0" err="1">
                <a:latin typeface="Monotype Corsiva" pitchFamily="66" charset="0"/>
              </a:rPr>
              <a:t>Інтерактивні</a:t>
            </a:r>
            <a:r>
              <a:rPr lang="ru-RU" b="1" dirty="0">
                <a:latin typeface="Monotype Corsiva" pitchFamily="66" charset="0"/>
              </a:rPr>
              <a:t> </a:t>
            </a:r>
            <a:r>
              <a:rPr lang="ru-RU" b="1" dirty="0" err="1">
                <a:latin typeface="Monotype Corsiva" pitchFamily="66" charset="0"/>
              </a:rPr>
              <a:t>вправи</a:t>
            </a:r>
            <a:r>
              <a:rPr lang="ru-RU" b="1" dirty="0">
                <a:latin typeface="Monotype Corsiva" pitchFamily="66" charset="0"/>
              </a:rPr>
              <a:t> на </a:t>
            </a:r>
            <a:r>
              <a:rPr lang="ru-RU" b="1" dirty="0" err="1">
                <a:latin typeface="Monotype Corsiva" pitchFamily="66" charset="0"/>
              </a:rPr>
              <a:t>етапі</a:t>
            </a:r>
            <a:r>
              <a:rPr lang="ru-RU" b="1" dirty="0">
                <a:latin typeface="Monotype Corsiva" pitchFamily="66" charset="0"/>
              </a:rPr>
              <a:t> </a:t>
            </a:r>
            <a:r>
              <a:rPr lang="ru-RU" b="1" dirty="0" smtClean="0">
                <a:latin typeface="Monotype Corsiva" pitchFamily="66" charset="0"/>
              </a:rPr>
              <a:t> «</a:t>
            </a:r>
            <a:r>
              <a:rPr lang="ru-RU" b="1" dirty="0" err="1" smtClean="0">
                <a:latin typeface="Monotype Corsiva" pitchFamily="66" charset="0"/>
              </a:rPr>
              <a:t>Оголошення</a:t>
            </a:r>
            <a:r>
              <a:rPr lang="ru-RU" b="1" dirty="0">
                <a:latin typeface="Monotype Corsiva" pitchFamily="66" charset="0"/>
              </a:rPr>
              <a:t>, </a:t>
            </a:r>
            <a:r>
              <a:rPr lang="ru-RU" b="1" dirty="0" err="1">
                <a:latin typeface="Monotype Corsiva" pitchFamily="66" charset="0"/>
              </a:rPr>
              <a:t>представлення</a:t>
            </a:r>
            <a:r>
              <a:rPr lang="ru-RU" b="1" dirty="0">
                <a:latin typeface="Monotype Corsiva" pitchFamily="66" charset="0"/>
              </a:rPr>
              <a:t> теми </a:t>
            </a:r>
            <a:r>
              <a:rPr lang="ru-RU" b="1" dirty="0" smtClean="0">
                <a:latin typeface="Monotype Corsiva" pitchFamily="66" charset="0"/>
              </a:rPr>
              <a:t>та </a:t>
            </a:r>
            <a:r>
              <a:rPr lang="ru-RU" b="1" dirty="0" err="1" smtClean="0">
                <a:latin typeface="Monotype Corsiva" pitchFamily="66" charset="0"/>
              </a:rPr>
              <a:t>очікуваних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>
                <a:latin typeface="Monotype Corsiva" pitchFamily="66" charset="0"/>
              </a:rPr>
              <a:t>навчальних</a:t>
            </a:r>
            <a:r>
              <a:rPr lang="ru-RU" b="1" dirty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результатів</a:t>
            </a:r>
            <a:r>
              <a:rPr lang="ru-RU" b="1" dirty="0" smtClean="0">
                <a:latin typeface="Monotype Corsiva" pitchFamily="66" charset="0"/>
              </a:rPr>
              <a:t>».</a:t>
            </a:r>
            <a:endParaRPr lang="ru-RU" b="1" dirty="0">
              <a:latin typeface="Monotype Corsiva" pitchFamily="66" charset="0"/>
            </a:endParaRPr>
          </a:p>
          <a:p>
            <a:pPr marL="0" indent="0">
              <a:buNone/>
            </a:pPr>
            <a:endParaRPr lang="ru-RU" dirty="0">
              <a:latin typeface="Monotype Corsiva" pitchFamily="66" charset="0"/>
            </a:endParaRPr>
          </a:p>
          <a:p>
            <a:pPr marL="0" indent="0">
              <a:buNone/>
            </a:pPr>
            <a:r>
              <a:rPr lang="ru-RU" dirty="0" smtClean="0">
                <a:latin typeface="Monotype Corsiva" pitchFamily="66" charset="0"/>
              </a:rPr>
              <a:t>«</a:t>
            </a:r>
            <a:r>
              <a:rPr lang="ru-RU" dirty="0" err="1" smtClean="0">
                <a:latin typeface="Monotype Corsiva" pitchFamily="66" charset="0"/>
              </a:rPr>
              <a:t>Дешифрувальник</a:t>
            </a:r>
            <a:r>
              <a:rPr lang="ru-RU" dirty="0">
                <a:latin typeface="Monotype Corsiva" pitchFamily="66" charset="0"/>
              </a:rPr>
              <a:t>»</a:t>
            </a:r>
          </a:p>
          <a:p>
            <a:pPr marL="0" indent="0">
              <a:buNone/>
            </a:pPr>
            <a:r>
              <a:rPr lang="ru-RU" dirty="0" smtClean="0">
                <a:latin typeface="Monotype Corsiva" pitchFamily="66" charset="0"/>
              </a:rPr>
              <a:t>                                 «</a:t>
            </a:r>
            <a:r>
              <a:rPr lang="ru-RU" dirty="0" err="1" smtClean="0">
                <a:latin typeface="Monotype Corsiva" pitchFamily="66" charset="0"/>
              </a:rPr>
              <a:t>Морський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бій</a:t>
            </a:r>
            <a:r>
              <a:rPr lang="ru-RU" dirty="0">
                <a:latin typeface="Monotype Corsiva" pitchFamily="66" charset="0"/>
              </a:rPr>
              <a:t>»</a:t>
            </a:r>
          </a:p>
          <a:p>
            <a:pPr marL="0" indent="0">
              <a:buNone/>
            </a:pPr>
            <a:r>
              <a:rPr lang="ru-RU" dirty="0" smtClean="0">
                <a:latin typeface="Monotype Corsiva" pitchFamily="66" charset="0"/>
              </a:rPr>
              <a:t>                                                            «</a:t>
            </a:r>
            <a:r>
              <a:rPr lang="ru-RU" dirty="0" err="1" smtClean="0">
                <a:latin typeface="Monotype Corsiva" pitchFamily="66" charset="0"/>
              </a:rPr>
              <a:t>Мікрофон</a:t>
            </a:r>
            <a:r>
              <a:rPr lang="ru-RU" dirty="0">
                <a:latin typeface="Monotype Corsiva" pitchFamily="66" charset="0"/>
              </a:rPr>
              <a:t>»</a:t>
            </a:r>
          </a:p>
          <a:p>
            <a:pPr marL="0" indent="0">
              <a:buNone/>
            </a:pPr>
            <a:r>
              <a:rPr lang="ru-RU" dirty="0" smtClean="0">
                <a:latin typeface="Monotype Corsiva" pitchFamily="66" charset="0"/>
              </a:rPr>
              <a:t>                                                                                 «</a:t>
            </a:r>
            <a:r>
              <a:rPr lang="ru-RU" dirty="0" err="1" smtClean="0">
                <a:latin typeface="Monotype Corsiva" pitchFamily="66" charset="0"/>
              </a:rPr>
              <a:t>Загадкові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будиночки</a:t>
            </a:r>
            <a:r>
              <a:rPr lang="ru-RU" dirty="0">
                <a:latin typeface="Monotype Corsiva" pitchFamily="66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99174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Monotype Corsiva" pitchFamily="66" charset="0"/>
              </a:rPr>
              <a:t>ІІІ. </a:t>
            </a:r>
            <a:r>
              <a:rPr lang="ru-RU" b="1" dirty="0" err="1" smtClean="0">
                <a:latin typeface="Monotype Corsiva" pitchFamily="66" charset="0"/>
              </a:rPr>
              <a:t>Надання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необхідної</a:t>
            </a:r>
            <a:r>
              <a:rPr lang="ru-RU" b="1" dirty="0" smtClean="0">
                <a:latin typeface="Monotype Corsiva" pitchFamily="66" charset="0"/>
              </a:rPr>
              <a:t> </a:t>
            </a:r>
            <a:r>
              <a:rPr lang="ru-RU" b="1" dirty="0" err="1" smtClean="0">
                <a:latin typeface="Monotype Corsiva" pitchFamily="66" charset="0"/>
              </a:rPr>
              <a:t>інформації</a:t>
            </a:r>
            <a:r>
              <a:rPr lang="ru-RU" b="1" dirty="0" smtClean="0">
                <a:latin typeface="Monotype Corsiva" pitchFamily="66" charset="0"/>
              </a:rPr>
              <a:t>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i="1" dirty="0">
                <a:latin typeface="Monotype Corsiva" pitchFamily="66" charset="0"/>
              </a:rPr>
              <a:t>Мета </a:t>
            </a:r>
            <a:r>
              <a:rPr lang="ru-RU" b="1" i="1" dirty="0">
                <a:latin typeface="Monotype Corsiva" pitchFamily="66" charset="0"/>
              </a:rPr>
              <a:t> </a:t>
            </a:r>
            <a:r>
              <a:rPr lang="ru-RU" b="1" i="1" dirty="0" err="1" smtClean="0">
                <a:latin typeface="Monotype Corsiva" pitchFamily="66" charset="0"/>
              </a:rPr>
              <a:t>етапу</a:t>
            </a:r>
            <a:r>
              <a:rPr lang="ru-RU" b="1" i="1" dirty="0" smtClean="0">
                <a:latin typeface="Monotype Corsiva" pitchFamily="66" charset="0"/>
              </a:rPr>
              <a:t> </a:t>
            </a:r>
            <a:r>
              <a:rPr lang="ru-RU" dirty="0">
                <a:latin typeface="Monotype Corsiva" pitchFamily="66" charset="0"/>
              </a:rPr>
              <a:t>– </a:t>
            </a:r>
            <a:r>
              <a:rPr lang="ru-RU" dirty="0" err="1">
                <a:latin typeface="Monotype Corsiva" pitchFamily="66" charset="0"/>
              </a:rPr>
              <a:t>дати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учням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достатньої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інформації</a:t>
            </a:r>
            <a:r>
              <a:rPr lang="ru-RU" dirty="0">
                <a:latin typeface="Monotype Corsiva" pitchFamily="66" charset="0"/>
              </a:rPr>
              <a:t>, </a:t>
            </a:r>
            <a:r>
              <a:rPr lang="ru-RU" dirty="0" err="1">
                <a:latin typeface="Monotype Corsiva" pitchFamily="66" charset="0"/>
              </a:rPr>
              <a:t>щоб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потім</a:t>
            </a:r>
            <a:r>
              <a:rPr lang="ru-RU" dirty="0">
                <a:latin typeface="Monotype Corsiva" pitchFamily="66" charset="0"/>
              </a:rPr>
              <a:t> на </a:t>
            </a:r>
            <a:r>
              <a:rPr lang="ru-RU" dirty="0" err="1">
                <a:latin typeface="Monotype Corsiva" pitchFamily="66" charset="0"/>
              </a:rPr>
              <a:t>її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основі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виконувати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практичні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завдання</a:t>
            </a:r>
            <a:r>
              <a:rPr lang="ru-RU" dirty="0">
                <a:latin typeface="Monotype Corsiva" pitchFamily="66" charset="0"/>
              </a:rPr>
              <a:t>. </a:t>
            </a:r>
            <a:r>
              <a:rPr lang="ru-RU" dirty="0" err="1">
                <a:latin typeface="Monotype Corsiva" pitchFamily="66" charset="0"/>
              </a:rPr>
              <a:t>Це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може</a:t>
            </a:r>
            <a:r>
              <a:rPr lang="ru-RU" dirty="0">
                <a:latin typeface="Monotype Corsiva" pitchFamily="66" charset="0"/>
              </a:rPr>
              <a:t> бути </a:t>
            </a:r>
            <a:r>
              <a:rPr lang="ru-RU" dirty="0" err="1" smtClean="0">
                <a:latin typeface="Monotype Corsiva" pitchFamily="66" charset="0"/>
              </a:rPr>
              <a:t>міні-лекція</a:t>
            </a:r>
            <a:r>
              <a:rPr lang="ru-RU" dirty="0" smtClean="0">
                <a:latin typeface="Monotype Corsiva" pitchFamily="66" charset="0"/>
              </a:rPr>
              <a:t>, </a:t>
            </a:r>
            <a:r>
              <a:rPr lang="ru-RU" dirty="0" err="1" smtClean="0">
                <a:latin typeface="Monotype Corsiva" pitchFamily="66" charset="0"/>
              </a:rPr>
              <a:t>читання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роздаткового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матеріалу</a:t>
            </a:r>
            <a:r>
              <a:rPr lang="ru-RU" dirty="0">
                <a:latin typeface="Monotype Corsiva" pitchFamily="66" charset="0"/>
              </a:rPr>
              <a:t>, </a:t>
            </a:r>
            <a:r>
              <a:rPr lang="ru-RU" dirty="0" err="1" smtClean="0">
                <a:latin typeface="Monotype Corsiva" pitchFamily="66" charset="0"/>
              </a:rPr>
              <a:t>виконання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домашнього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завдання</a:t>
            </a:r>
            <a:r>
              <a:rPr lang="ru-RU" dirty="0">
                <a:latin typeface="Monotype Corsiva" pitchFamily="66" charset="0"/>
              </a:rPr>
              <a:t>. Для того, </a:t>
            </a:r>
            <a:r>
              <a:rPr lang="ru-RU" dirty="0" err="1">
                <a:latin typeface="Monotype Corsiva" pitchFamily="66" charset="0"/>
              </a:rPr>
              <a:t>щоб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зекономити</a:t>
            </a:r>
            <a:r>
              <a:rPr lang="ru-RU" dirty="0" smtClean="0">
                <a:latin typeface="Monotype Corsiva" pitchFamily="66" charset="0"/>
              </a:rPr>
              <a:t> час</a:t>
            </a:r>
            <a:r>
              <a:rPr lang="ru-RU" dirty="0">
                <a:latin typeface="Monotype Corsiva" pitchFamily="66" charset="0"/>
              </a:rPr>
              <a:t>, </a:t>
            </a:r>
            <a:r>
              <a:rPr lang="ru-RU" dirty="0" err="1">
                <a:latin typeface="Monotype Corsiva" pitchFamily="66" charset="0"/>
              </a:rPr>
              <a:t>можна</a:t>
            </a:r>
            <a:r>
              <a:rPr lang="ru-RU" dirty="0">
                <a:latin typeface="Monotype Corsiva" pitchFamily="66" charset="0"/>
              </a:rPr>
              <a:t> подати </a:t>
            </a:r>
            <a:r>
              <a:rPr lang="ru-RU" dirty="0" err="1">
                <a:latin typeface="Monotype Corsiva" pitchFamily="66" charset="0"/>
              </a:rPr>
              <a:t>інформацію</a:t>
            </a:r>
            <a:r>
              <a:rPr lang="ru-RU" dirty="0">
                <a:latin typeface="Monotype Corsiva" pitchFamily="66" charset="0"/>
              </a:rPr>
              <a:t> в </a:t>
            </a:r>
            <a:r>
              <a:rPr lang="ru-RU" dirty="0" err="1" smtClean="0">
                <a:latin typeface="Monotype Corsiva" pitchFamily="66" charset="0"/>
              </a:rPr>
              <a:t>письмовому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вигляді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>
                <a:latin typeface="Monotype Corsiva" pitchFamily="66" charset="0"/>
              </a:rPr>
              <a:t>для </a:t>
            </a:r>
            <a:r>
              <a:rPr lang="ru-RU" dirty="0" err="1">
                <a:latin typeface="Monotype Corsiva" pitchFamily="66" charset="0"/>
              </a:rPr>
              <a:t>попереднього</a:t>
            </a:r>
            <a:r>
              <a:rPr lang="ru-RU" dirty="0">
                <a:latin typeface="Monotype Corsiva" pitchFamily="66" charset="0"/>
              </a:rPr>
              <a:t> (</a:t>
            </a:r>
            <a:r>
              <a:rPr lang="ru-RU" dirty="0" err="1">
                <a:latin typeface="Monotype Corsiva" pitchFamily="66" charset="0"/>
              </a:rPr>
              <a:t>домашнього</a:t>
            </a:r>
            <a:r>
              <a:rPr lang="ru-RU" dirty="0">
                <a:latin typeface="Monotype Corsiva" pitchFamily="66" charset="0"/>
              </a:rPr>
              <a:t>) </a:t>
            </a:r>
            <a:r>
              <a:rPr lang="ru-RU" dirty="0" err="1" smtClean="0">
                <a:latin typeface="Monotype Corsiva" pitchFamily="66" charset="0"/>
              </a:rPr>
              <a:t>вивчення</a:t>
            </a:r>
            <a:r>
              <a:rPr lang="ru-RU" dirty="0" smtClean="0">
                <a:latin typeface="Monotype Corsiva" pitchFamily="66" charset="0"/>
              </a:rPr>
              <a:t>. На </a:t>
            </a:r>
            <a:r>
              <a:rPr lang="ru-RU" dirty="0">
                <a:latin typeface="Monotype Corsiva" pitchFamily="66" charset="0"/>
              </a:rPr>
              <a:t>самому </a:t>
            </a:r>
            <a:r>
              <a:rPr lang="ru-RU" dirty="0" err="1">
                <a:latin typeface="Monotype Corsiva" pitchFamily="66" charset="0"/>
              </a:rPr>
              <a:t>уроці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вчитель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може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ще</a:t>
            </a:r>
            <a:r>
              <a:rPr lang="ru-RU" dirty="0">
                <a:latin typeface="Monotype Corsiva" pitchFamily="66" charset="0"/>
              </a:rPr>
              <a:t> раз </a:t>
            </a:r>
            <a:r>
              <a:rPr lang="ru-RU" dirty="0" err="1" smtClean="0">
                <a:latin typeface="Monotype Corsiva" pitchFamily="66" charset="0"/>
              </a:rPr>
              <a:t>звернутися</a:t>
            </a:r>
            <a:r>
              <a:rPr lang="ru-RU" dirty="0" smtClean="0">
                <a:latin typeface="Monotype Corsiva" pitchFamily="66" charset="0"/>
              </a:rPr>
              <a:t> до </a:t>
            </a:r>
            <a:r>
              <a:rPr lang="ru-RU" dirty="0" err="1">
                <a:latin typeface="Monotype Corsiva" pitchFamily="66" charset="0"/>
              </a:rPr>
              <a:t>неї</a:t>
            </a:r>
            <a:r>
              <a:rPr lang="ru-RU" dirty="0">
                <a:latin typeface="Monotype Corsiva" pitchFamily="66" charset="0"/>
              </a:rPr>
              <a:t>, </a:t>
            </a:r>
            <a:r>
              <a:rPr lang="ru-RU" dirty="0" err="1">
                <a:latin typeface="Monotype Corsiva" pitchFamily="66" charset="0"/>
              </a:rPr>
              <a:t>особливу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увагу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звернути</a:t>
            </a:r>
            <a:r>
              <a:rPr lang="ru-RU" dirty="0">
                <a:latin typeface="Monotype Corsiva" pitchFamily="66" charset="0"/>
              </a:rPr>
              <a:t> на </a:t>
            </a:r>
            <a:r>
              <a:rPr lang="ru-RU" dirty="0" err="1" smtClean="0">
                <a:latin typeface="Monotype Corsiva" pitchFamily="66" charset="0"/>
              </a:rPr>
              <a:t>практичні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поради</a:t>
            </a:r>
            <a:r>
              <a:rPr lang="ru-RU" dirty="0">
                <a:latin typeface="Monotype Corsiva" pitchFamily="66" charset="0"/>
              </a:rPr>
              <a:t>, </a:t>
            </a:r>
            <a:r>
              <a:rPr lang="ru-RU" dirty="0" err="1">
                <a:latin typeface="Monotype Corsiva" pitchFamily="66" charset="0"/>
              </a:rPr>
              <a:t>якщо</a:t>
            </a:r>
            <a:r>
              <a:rPr lang="ru-RU" dirty="0">
                <a:latin typeface="Monotype Corsiva" pitchFamily="66" charset="0"/>
              </a:rPr>
              <a:t> є потреба, </a:t>
            </a:r>
            <a:r>
              <a:rPr lang="ru-RU" dirty="0" err="1">
                <a:latin typeface="Monotype Corsiva" pitchFamily="66" charset="0"/>
              </a:rPr>
              <a:t>прокоментувати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терміни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або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організувати</a:t>
            </a:r>
            <a:r>
              <a:rPr lang="ru-RU" dirty="0">
                <a:latin typeface="Monotype Corsiva" pitchFamily="66" charset="0"/>
              </a:rPr>
              <a:t> невеличке </a:t>
            </a:r>
            <a:r>
              <a:rPr lang="ru-RU" dirty="0" err="1">
                <a:latin typeface="Monotype Corsiva" pitchFamily="66" charset="0"/>
              </a:rPr>
              <a:t>опитування</a:t>
            </a:r>
            <a:r>
              <a:rPr lang="ru-RU" dirty="0">
                <a:latin typeface="Monotype Corsiva" pitchFamily="66" charset="0"/>
              </a:rPr>
              <a:t>. </a:t>
            </a:r>
            <a:r>
              <a:rPr lang="ru-RU" dirty="0" err="1" smtClean="0">
                <a:latin typeface="Monotype Corsiva" pitchFamily="66" charset="0"/>
              </a:rPr>
              <a:t>Ця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частина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>
                <a:latin typeface="Monotype Corsiva" pitchFamily="66" charset="0"/>
              </a:rPr>
              <a:t>уроку </a:t>
            </a:r>
            <a:r>
              <a:rPr lang="ru-RU" b="1" dirty="0" err="1">
                <a:latin typeface="Monotype Corsiva" pitchFamily="66" charset="0"/>
              </a:rPr>
              <a:t>займає</a:t>
            </a:r>
            <a:r>
              <a:rPr lang="ru-RU" b="1" dirty="0">
                <a:latin typeface="Monotype Corsiva" pitchFamily="66" charset="0"/>
              </a:rPr>
              <a:t> </a:t>
            </a:r>
            <a:r>
              <a:rPr lang="ru-RU" b="1" dirty="0" err="1">
                <a:latin typeface="Monotype Corsiva" pitchFamily="66" charset="0"/>
              </a:rPr>
              <a:t>близько</a:t>
            </a:r>
            <a:r>
              <a:rPr lang="ru-RU" b="1" dirty="0">
                <a:latin typeface="Monotype Corsiva" pitchFamily="66" charset="0"/>
              </a:rPr>
              <a:t> 10-15 % часу</a:t>
            </a:r>
            <a:r>
              <a:rPr lang="ru-RU" b="1" dirty="0" smtClean="0">
                <a:latin typeface="Monotype Corsiva" pitchFamily="66" charset="0"/>
              </a:rPr>
              <a:t>.</a:t>
            </a:r>
          </a:p>
          <a:p>
            <a:pPr marL="0" indent="0">
              <a:buNone/>
            </a:pPr>
            <a:endParaRPr lang="ru-RU" b="1" dirty="0">
              <a:latin typeface="Monotype Corsiva" pitchFamily="66" charset="0"/>
            </a:endParaRPr>
          </a:p>
          <a:p>
            <a:pPr marL="0" indent="0">
              <a:buNone/>
            </a:pPr>
            <a:r>
              <a:rPr lang="ru-RU" b="1" dirty="0" err="1">
                <a:latin typeface="Monotype Corsiva" pitchFamily="66" charset="0"/>
              </a:rPr>
              <a:t>Основні</a:t>
            </a:r>
            <a:r>
              <a:rPr lang="ru-RU" b="1" dirty="0">
                <a:latin typeface="Monotype Corsiva" pitchFamily="66" charset="0"/>
              </a:rPr>
              <a:t> </a:t>
            </a:r>
            <a:r>
              <a:rPr lang="ru-RU" b="1" dirty="0" err="1">
                <a:latin typeface="Monotype Corsiva" pitchFamily="66" charset="0"/>
              </a:rPr>
              <a:t>інтерактивні</a:t>
            </a:r>
            <a:r>
              <a:rPr lang="ru-RU" b="1" dirty="0">
                <a:latin typeface="Monotype Corsiva" pitchFamily="66" charset="0"/>
              </a:rPr>
              <a:t> </a:t>
            </a:r>
            <a:r>
              <a:rPr lang="ru-RU" b="1" dirty="0" err="1">
                <a:latin typeface="Monotype Corsiva" pitchFamily="66" charset="0"/>
              </a:rPr>
              <a:t>вправи</a:t>
            </a:r>
            <a:r>
              <a:rPr lang="ru-RU" b="1" dirty="0">
                <a:latin typeface="Monotype Corsiva" pitchFamily="66" charset="0"/>
              </a:rPr>
              <a:t>:</a:t>
            </a:r>
          </a:p>
          <a:p>
            <a:pPr marL="0" indent="0">
              <a:buNone/>
            </a:pPr>
            <a:r>
              <a:rPr lang="ru-RU" dirty="0" err="1" smtClean="0">
                <a:latin typeface="Monotype Corsiva" pitchFamily="66" charset="0"/>
              </a:rPr>
              <a:t>Мозковий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>
                <a:latin typeface="Monotype Corsiva" pitchFamily="66" charset="0"/>
              </a:rPr>
              <a:t>штурм </a:t>
            </a:r>
            <a:r>
              <a:rPr lang="ru-RU" dirty="0">
                <a:latin typeface="Monotype Corsiva" pitchFamily="66" charset="0"/>
              </a:rPr>
              <a:t>                    </a:t>
            </a:r>
            <a:r>
              <a:rPr lang="ru-RU" dirty="0" smtClean="0">
                <a:latin typeface="Monotype Corsiva" pitchFamily="66" charset="0"/>
              </a:rPr>
              <a:t>             </a:t>
            </a:r>
            <a:r>
              <a:rPr lang="ru-RU" dirty="0" err="1">
                <a:latin typeface="Monotype Corsiva" pitchFamily="66" charset="0"/>
              </a:rPr>
              <a:t>Системний</a:t>
            </a:r>
            <a:r>
              <a:rPr lang="ru-RU" dirty="0">
                <a:latin typeface="Monotype Corsiva" pitchFamily="66" charset="0"/>
              </a:rPr>
              <a:t> оператор</a:t>
            </a:r>
          </a:p>
          <a:p>
            <a:pPr marL="0" indent="0">
              <a:buNone/>
            </a:pPr>
            <a:r>
              <a:rPr lang="ru-RU" dirty="0" err="1" smtClean="0">
                <a:latin typeface="Monotype Corsiva" pitchFamily="66" charset="0"/>
              </a:rPr>
              <a:t>Морський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бій</a:t>
            </a:r>
            <a:r>
              <a:rPr lang="ru-RU" dirty="0">
                <a:latin typeface="Monotype Corsiva" pitchFamily="66" charset="0"/>
              </a:rPr>
              <a:t>                      </a:t>
            </a:r>
            <a:r>
              <a:rPr lang="ru-RU" dirty="0" smtClean="0">
                <a:latin typeface="Monotype Corsiva" pitchFamily="66" charset="0"/>
              </a:rPr>
              <a:t>                   </a:t>
            </a:r>
            <a:r>
              <a:rPr lang="ru-RU" dirty="0" err="1" smtClean="0">
                <a:latin typeface="Monotype Corsiva" pitchFamily="66" charset="0"/>
              </a:rPr>
              <a:t>П'ять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слів</a:t>
            </a:r>
            <a:r>
              <a:rPr lang="ru-RU" dirty="0">
                <a:latin typeface="Monotype Corsiva" pitchFamily="66" charset="0"/>
              </a:rPr>
              <a:t>- три слова </a:t>
            </a:r>
          </a:p>
          <a:p>
            <a:pPr marL="0" indent="0">
              <a:buNone/>
            </a:pPr>
            <a:r>
              <a:rPr lang="ru-RU" dirty="0">
                <a:latin typeface="Monotype Corsiva" pitchFamily="66" charset="0"/>
              </a:rPr>
              <a:t>Карусель                            </a:t>
            </a:r>
            <a:r>
              <a:rPr lang="ru-RU" dirty="0" smtClean="0">
                <a:latin typeface="Monotype Corsiva" pitchFamily="66" charset="0"/>
              </a:rPr>
              <a:t>                    </a:t>
            </a:r>
            <a:r>
              <a:rPr lang="ru-RU" dirty="0" err="1">
                <a:latin typeface="Monotype Corsiva" pitchFamily="66" charset="0"/>
              </a:rPr>
              <a:t>Кубування</a:t>
            </a:r>
            <a:endParaRPr lang="ru-RU" dirty="0">
              <a:latin typeface="Monotype Corsiva" pitchFamily="66" charset="0"/>
            </a:endParaRPr>
          </a:p>
          <a:p>
            <a:pPr marL="0" indent="0">
              <a:buNone/>
            </a:pPr>
            <a:r>
              <a:rPr lang="ru-RU" dirty="0" err="1" smtClean="0">
                <a:latin typeface="Monotype Corsiva" pitchFamily="66" charset="0"/>
              </a:rPr>
              <a:t>Діаграма</a:t>
            </a:r>
            <a:r>
              <a:rPr lang="ru-RU" dirty="0">
                <a:latin typeface="Monotype Corsiva" pitchFamily="66" charset="0"/>
              </a:rPr>
              <a:t> Вена             </a:t>
            </a:r>
            <a:r>
              <a:rPr lang="ru-RU" dirty="0" smtClean="0">
                <a:latin typeface="Monotype Corsiva" pitchFamily="66" charset="0"/>
              </a:rPr>
              <a:t>                         </a:t>
            </a:r>
            <a:r>
              <a:rPr lang="ru-RU" dirty="0" err="1">
                <a:latin typeface="Monotype Corsiva" pitchFamily="66" charset="0"/>
              </a:rPr>
              <a:t>Інтерв'ю</a:t>
            </a:r>
            <a:r>
              <a:rPr lang="ru-RU" dirty="0">
                <a:latin typeface="Monotype Corsiva" pitchFamily="66" charset="0"/>
              </a:rPr>
              <a:t> за кроки </a:t>
            </a:r>
          </a:p>
          <a:p>
            <a:pPr marL="0" indent="0">
              <a:buNone/>
            </a:pPr>
            <a:r>
              <a:rPr lang="ru-RU" dirty="0">
                <a:latin typeface="Monotype Corsiva" pitchFamily="66" charset="0"/>
              </a:rPr>
              <a:t>Кути                     </a:t>
            </a:r>
            <a:r>
              <a:rPr lang="ru-RU" dirty="0" smtClean="0">
                <a:latin typeface="Monotype Corsiva" pitchFamily="66" charset="0"/>
              </a:rPr>
              <a:t>                                </a:t>
            </a:r>
            <a:r>
              <a:rPr lang="ru-RU" dirty="0" err="1">
                <a:latin typeface="Monotype Corsiva" pitchFamily="66" charset="0"/>
              </a:rPr>
              <a:t>Ґронування</a:t>
            </a:r>
            <a:endParaRPr lang="ru-RU" dirty="0">
              <a:latin typeface="Monotype Corsiva" pitchFamily="66" charset="0"/>
            </a:endParaRPr>
          </a:p>
          <a:p>
            <a:pPr marL="0" indent="0">
              <a:buNone/>
            </a:pPr>
            <a:endParaRPr lang="ru-RU" dirty="0" smtClean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01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 </a:t>
            </a:r>
            <a:r>
              <a:rPr lang="en-US" b="1" i="1" dirty="0" smtClean="0">
                <a:latin typeface="Monotype Corsiva" pitchFamily="66" charset="0"/>
              </a:rPr>
              <a:t>IV </a:t>
            </a:r>
            <a:r>
              <a:rPr lang="ru-RU" b="1" i="1" dirty="0" err="1" smtClean="0">
                <a:latin typeface="Monotype Corsiva" pitchFamily="66" charset="0"/>
              </a:rPr>
              <a:t>Інтерактивна</a:t>
            </a:r>
            <a:r>
              <a:rPr lang="ru-RU" b="1" i="1" dirty="0" smtClean="0">
                <a:latin typeface="Monotype Corsiva" pitchFamily="66" charset="0"/>
              </a:rPr>
              <a:t> </a:t>
            </a:r>
            <a:r>
              <a:rPr lang="ru-RU" b="1" i="1" dirty="0" err="1" smtClean="0">
                <a:latin typeface="Monotype Corsiva" pitchFamily="66" charset="0"/>
              </a:rPr>
              <a:t>вправа</a:t>
            </a:r>
            <a:r>
              <a:rPr lang="ru-RU" b="1" i="1" dirty="0" smtClean="0">
                <a:latin typeface="Monotype Corsiva" pitchFamily="66" charset="0"/>
              </a:rPr>
              <a:t> </a:t>
            </a:r>
            <a:r>
              <a:rPr lang="ru-RU" dirty="0" smtClean="0">
                <a:latin typeface="Monotype Corsiva" pitchFamily="66" charset="0"/>
              </a:rPr>
              <a:t>– центральна </a:t>
            </a:r>
            <a:r>
              <a:rPr lang="ru-RU" dirty="0" err="1" smtClean="0">
                <a:latin typeface="Monotype Corsiva" pitchFamily="66" charset="0"/>
              </a:rPr>
              <a:t>частина</a:t>
            </a:r>
            <a:r>
              <a:rPr lang="ru-RU" dirty="0" smtClean="0">
                <a:latin typeface="Monotype Corsiva" pitchFamily="66" charset="0"/>
              </a:rPr>
              <a:t> уроку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b="1" i="1" dirty="0" err="1">
                <a:latin typeface="Monotype Corsiva" pitchFamily="66" charset="0"/>
              </a:rPr>
              <a:t>Інтерактивна</a:t>
            </a:r>
            <a:r>
              <a:rPr lang="ru-RU" b="1" i="1" dirty="0">
                <a:latin typeface="Monotype Corsiva" pitchFamily="66" charset="0"/>
              </a:rPr>
              <a:t> </a:t>
            </a:r>
            <a:r>
              <a:rPr lang="ru-RU" b="1" i="1" dirty="0" err="1">
                <a:latin typeface="Monotype Corsiva" pitchFamily="66" charset="0"/>
              </a:rPr>
              <a:t>вправа</a:t>
            </a:r>
            <a:r>
              <a:rPr lang="ru-RU" b="1" i="1" dirty="0">
                <a:latin typeface="Monotype Corsiva" pitchFamily="66" charset="0"/>
              </a:rPr>
              <a:t> </a:t>
            </a:r>
            <a:r>
              <a:rPr lang="ru-RU" dirty="0">
                <a:latin typeface="Monotype Corsiva" pitchFamily="66" charset="0"/>
              </a:rPr>
              <a:t>– центральна </a:t>
            </a:r>
            <a:r>
              <a:rPr lang="ru-RU" dirty="0" err="1">
                <a:latin typeface="Monotype Corsiva" pitchFamily="66" charset="0"/>
              </a:rPr>
              <a:t>частина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заняття</a:t>
            </a:r>
            <a:r>
              <a:rPr lang="ru-RU" dirty="0">
                <a:latin typeface="Monotype Corsiva" pitchFamily="66" charset="0"/>
              </a:rPr>
              <a:t>, </a:t>
            </a:r>
            <a:r>
              <a:rPr lang="ru-RU" dirty="0" err="1" smtClean="0">
                <a:latin typeface="Monotype Corsiva" pitchFamily="66" charset="0"/>
              </a:rPr>
              <a:t>що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займає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>
                <a:latin typeface="Monotype Corsiva" pitchFamily="66" charset="0"/>
              </a:rPr>
              <a:t>50 – 60 % часу на </a:t>
            </a:r>
            <a:r>
              <a:rPr lang="ru-RU" dirty="0" err="1">
                <a:latin typeface="Monotype Corsiva" pitchFamily="66" charset="0"/>
              </a:rPr>
              <a:t>уроці</a:t>
            </a:r>
            <a:r>
              <a:rPr lang="ru-RU" dirty="0">
                <a:latin typeface="Monotype Corsiva" pitchFamily="66" charset="0"/>
              </a:rPr>
              <a:t>. ЇЇ метою є </a:t>
            </a:r>
            <a:r>
              <a:rPr lang="ru-RU" dirty="0" err="1">
                <a:latin typeface="Monotype Corsiva" pitchFamily="66" charset="0"/>
              </a:rPr>
              <a:t>практичне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засвоєння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навчального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матеріалу</a:t>
            </a:r>
            <a:r>
              <a:rPr lang="ru-RU" dirty="0">
                <a:latin typeface="Monotype Corsiva" pitchFamily="66" charset="0"/>
              </a:rPr>
              <a:t>, </a:t>
            </a:r>
            <a:r>
              <a:rPr lang="ru-RU" dirty="0" err="1">
                <a:latin typeface="Monotype Corsiva" pitchFamily="66" charset="0"/>
              </a:rPr>
              <a:t>досягнення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поставлених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цілей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smtClean="0">
                <a:latin typeface="Monotype Corsiva" pitchFamily="66" charset="0"/>
              </a:rPr>
              <a:t>уроку. </a:t>
            </a:r>
            <a:r>
              <a:rPr lang="ru-RU" dirty="0" err="1" smtClean="0">
                <a:latin typeface="Monotype Corsiva" pitchFamily="66" charset="0"/>
              </a:rPr>
              <a:t>Під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>
                <a:latin typeface="Monotype Corsiva" pitchFamily="66" charset="0"/>
              </a:rPr>
              <a:t>час </a:t>
            </a:r>
            <a:r>
              <a:rPr lang="ru-RU" dirty="0" err="1">
                <a:latin typeface="Monotype Corsiva" pitchFamily="66" charset="0"/>
              </a:rPr>
              <a:t>її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проведення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обов'язковою</a:t>
            </a:r>
            <a:r>
              <a:rPr lang="ru-RU" dirty="0">
                <a:latin typeface="Monotype Corsiva" pitchFamily="66" charset="0"/>
              </a:rPr>
              <a:t> є </a:t>
            </a:r>
            <a:r>
              <a:rPr lang="ru-RU" dirty="0" err="1">
                <a:latin typeface="Monotype Corsiva" pitchFamily="66" charset="0"/>
              </a:rPr>
              <a:t>така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послідовність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роботи</a:t>
            </a:r>
            <a:r>
              <a:rPr lang="ru-RU" dirty="0">
                <a:latin typeface="Monotype Corsiva" pitchFamily="66" charset="0"/>
              </a:rPr>
              <a:t>:</a:t>
            </a:r>
          </a:p>
          <a:p>
            <a:r>
              <a:rPr lang="ru-RU" dirty="0" err="1" smtClean="0">
                <a:latin typeface="Monotype Corsiva" pitchFamily="66" charset="0"/>
              </a:rPr>
              <a:t>Інструктування</a:t>
            </a:r>
            <a:r>
              <a:rPr lang="ru-RU" dirty="0">
                <a:latin typeface="Monotype Corsiva" pitchFamily="66" charset="0"/>
              </a:rPr>
              <a:t>, </a:t>
            </a:r>
            <a:r>
              <a:rPr lang="ru-RU" dirty="0" err="1">
                <a:latin typeface="Monotype Corsiva" pitchFamily="66" charset="0"/>
              </a:rPr>
              <a:t>під</a:t>
            </a:r>
            <a:r>
              <a:rPr lang="ru-RU" dirty="0">
                <a:latin typeface="Monotype Corsiva" pitchFamily="66" charset="0"/>
              </a:rPr>
              <a:t> час </a:t>
            </a:r>
            <a:r>
              <a:rPr lang="ru-RU" dirty="0" err="1">
                <a:latin typeface="Monotype Corsiva" pitchFamily="66" charset="0"/>
              </a:rPr>
              <a:t>якого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вчитель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розповідає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учням</a:t>
            </a:r>
            <a:r>
              <a:rPr lang="ru-RU" dirty="0">
                <a:latin typeface="Monotype Corsiva" pitchFamily="66" charset="0"/>
              </a:rPr>
              <a:t> про</a:t>
            </a:r>
          </a:p>
          <a:p>
            <a:pPr marL="0" indent="0">
              <a:buNone/>
            </a:pPr>
            <a:r>
              <a:rPr lang="ru-RU" dirty="0" smtClean="0">
                <a:latin typeface="Monotype Corsiva" pitchFamily="66" charset="0"/>
              </a:rPr>
              <a:t>        </a:t>
            </a:r>
            <a:r>
              <a:rPr lang="ru-RU" dirty="0" err="1" smtClean="0">
                <a:latin typeface="Monotype Corsiva" pitchFamily="66" charset="0"/>
              </a:rPr>
              <a:t>цілі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вправи</a:t>
            </a:r>
            <a:r>
              <a:rPr lang="ru-RU" dirty="0">
                <a:latin typeface="Monotype Corsiva" pitchFamily="66" charset="0"/>
              </a:rPr>
              <a:t>, правила, </a:t>
            </a:r>
            <a:r>
              <a:rPr lang="ru-RU" dirty="0" err="1">
                <a:latin typeface="Monotype Corsiva" pitchFamily="66" charset="0"/>
              </a:rPr>
              <a:t>послідовність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дій</a:t>
            </a:r>
            <a:r>
              <a:rPr lang="ru-RU" dirty="0">
                <a:latin typeface="Monotype Corsiva" pitchFamily="66" charset="0"/>
              </a:rPr>
              <a:t> і </a:t>
            </a:r>
            <a:r>
              <a:rPr lang="ru-RU" dirty="0" err="1">
                <a:latin typeface="Monotype Corsiva" pitchFamily="66" charset="0"/>
              </a:rPr>
              <a:t>кількість</a:t>
            </a:r>
            <a:r>
              <a:rPr lang="ru-RU" dirty="0">
                <a:latin typeface="Monotype Corsiva" pitchFamily="66" charset="0"/>
              </a:rPr>
              <a:t> часу, </a:t>
            </a:r>
            <a:r>
              <a:rPr lang="ru-RU" dirty="0" err="1">
                <a:latin typeface="Monotype Corsiva" pitchFamily="66" charset="0"/>
              </a:rPr>
              <a:t>відведеного</a:t>
            </a:r>
            <a:endParaRPr lang="ru-RU" dirty="0">
              <a:latin typeface="Monotype Corsiva" pitchFamily="66" charset="0"/>
            </a:endParaRPr>
          </a:p>
          <a:p>
            <a:pPr marL="0" indent="0">
              <a:buNone/>
            </a:pPr>
            <a:r>
              <a:rPr lang="ru-RU" dirty="0" smtClean="0">
                <a:latin typeface="Monotype Corsiva" pitchFamily="66" charset="0"/>
              </a:rPr>
              <a:t>        на </a:t>
            </a:r>
            <a:r>
              <a:rPr lang="ru-RU" dirty="0" err="1">
                <a:latin typeface="Monotype Corsiva" pitchFamily="66" charset="0"/>
              </a:rPr>
              <a:t>виконання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завдань</a:t>
            </a:r>
            <a:r>
              <a:rPr lang="ru-RU" dirty="0">
                <a:latin typeface="Monotype Corsiva" pitchFamily="66" charset="0"/>
              </a:rPr>
              <a:t>; </a:t>
            </a:r>
            <a:r>
              <a:rPr lang="ru-RU" dirty="0" err="1">
                <a:latin typeface="Monotype Corsiva" pitchFamily="66" charset="0"/>
              </a:rPr>
              <a:t>запитує</a:t>
            </a:r>
            <a:r>
              <a:rPr lang="ru-RU" dirty="0">
                <a:latin typeface="Monotype Corsiva" pitchFamily="66" charset="0"/>
              </a:rPr>
              <a:t>, </a:t>
            </a:r>
            <a:r>
              <a:rPr lang="ru-RU" dirty="0" err="1">
                <a:latin typeface="Monotype Corsiva" pitchFamily="66" charset="0"/>
              </a:rPr>
              <a:t>чи</a:t>
            </a:r>
            <a:r>
              <a:rPr lang="ru-RU" dirty="0">
                <a:latin typeface="Monotype Corsiva" pitchFamily="66" charset="0"/>
              </a:rPr>
              <a:t> все </a:t>
            </a:r>
            <a:r>
              <a:rPr lang="ru-RU" dirty="0" err="1">
                <a:latin typeface="Monotype Corsiva" pitchFamily="66" charset="0"/>
              </a:rPr>
              <a:t>зрозуміло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учасникам</a:t>
            </a:r>
            <a:r>
              <a:rPr lang="ru-RU" dirty="0">
                <a:latin typeface="Monotype Corsiva" pitchFamily="66" charset="0"/>
              </a:rPr>
              <a:t> (2-3 </a:t>
            </a:r>
            <a:r>
              <a:rPr lang="ru-RU" dirty="0" err="1">
                <a:latin typeface="Monotype Corsiva" pitchFamily="66" charset="0"/>
              </a:rPr>
              <a:t>хв</a:t>
            </a:r>
            <a:r>
              <a:rPr lang="ru-RU" dirty="0" smtClean="0">
                <a:latin typeface="Monotype Corsiva" pitchFamily="66" charset="0"/>
              </a:rPr>
              <a:t>.).</a:t>
            </a:r>
          </a:p>
          <a:p>
            <a:pPr marL="0" indent="0">
              <a:buNone/>
            </a:pPr>
            <a:endParaRPr lang="ru-RU" dirty="0">
              <a:latin typeface="Monotype Corsiva" pitchFamily="66" charset="0"/>
            </a:endParaRPr>
          </a:p>
          <a:p>
            <a:r>
              <a:rPr lang="ru-RU" dirty="0" err="1" smtClean="0">
                <a:latin typeface="Monotype Corsiva" pitchFamily="66" charset="0"/>
              </a:rPr>
              <a:t>Об'єднання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учнів</a:t>
            </a:r>
            <a:r>
              <a:rPr lang="ru-RU" dirty="0">
                <a:latin typeface="Monotype Corsiva" pitchFamily="66" charset="0"/>
              </a:rPr>
              <a:t> у </a:t>
            </a:r>
            <a:r>
              <a:rPr lang="ru-RU" dirty="0" err="1">
                <a:latin typeface="Monotype Corsiva" pitchFamily="66" charset="0"/>
              </a:rPr>
              <a:t>групи</a:t>
            </a:r>
            <a:r>
              <a:rPr lang="ru-RU" dirty="0">
                <a:latin typeface="Monotype Corsiva" pitchFamily="66" charset="0"/>
              </a:rPr>
              <a:t> та </a:t>
            </a:r>
            <a:r>
              <a:rPr lang="ru-RU" dirty="0" err="1">
                <a:latin typeface="Monotype Corsiva" pitchFamily="66" charset="0"/>
              </a:rPr>
              <a:t>розподіл</a:t>
            </a:r>
            <a:r>
              <a:rPr lang="ru-RU" dirty="0">
                <a:latin typeface="Monotype Corsiva" pitchFamily="66" charset="0"/>
              </a:rPr>
              <a:t> ролей (1-2 </a:t>
            </a:r>
            <a:r>
              <a:rPr lang="ru-RU" dirty="0" err="1">
                <a:latin typeface="Monotype Corsiva" pitchFamily="66" charset="0"/>
              </a:rPr>
              <a:t>хв</a:t>
            </a:r>
            <a:r>
              <a:rPr lang="ru-RU" dirty="0" smtClean="0">
                <a:latin typeface="Monotype Corsiva" pitchFamily="66" charset="0"/>
              </a:rPr>
              <a:t>.).</a:t>
            </a:r>
          </a:p>
          <a:p>
            <a:endParaRPr lang="ru-RU" dirty="0">
              <a:latin typeface="Monotype Corsiva" pitchFamily="66" charset="0"/>
            </a:endParaRPr>
          </a:p>
          <a:p>
            <a:r>
              <a:rPr lang="ru-RU" dirty="0" err="1" smtClean="0">
                <a:latin typeface="Monotype Corsiva" pitchFamily="66" charset="0"/>
              </a:rPr>
              <a:t>Завдання</a:t>
            </a:r>
            <a:r>
              <a:rPr lang="ru-RU" dirty="0">
                <a:latin typeface="Monotype Corsiva" pitchFamily="66" charset="0"/>
              </a:rPr>
              <a:t>, </a:t>
            </a:r>
            <a:r>
              <a:rPr lang="ru-RU" dirty="0" err="1">
                <a:latin typeface="Monotype Corsiva" pitchFamily="66" charset="0"/>
              </a:rPr>
              <a:t>під</a:t>
            </a:r>
            <a:r>
              <a:rPr lang="ru-RU" dirty="0">
                <a:latin typeface="Monotype Corsiva" pitchFamily="66" charset="0"/>
              </a:rPr>
              <a:t> час </a:t>
            </a:r>
            <a:r>
              <a:rPr lang="ru-RU" dirty="0" err="1">
                <a:latin typeface="Monotype Corsiva" pitchFamily="66" charset="0"/>
              </a:rPr>
              <a:t>якого</a:t>
            </a:r>
            <a:r>
              <a:rPr lang="ru-RU" dirty="0">
                <a:latin typeface="Monotype Corsiva" pitchFamily="66" charset="0"/>
              </a:rPr>
              <a:t> є </a:t>
            </a:r>
            <a:r>
              <a:rPr lang="ru-RU" dirty="0" err="1">
                <a:latin typeface="Monotype Corsiva" pitchFamily="66" charset="0"/>
              </a:rPr>
              <a:t>організатором</a:t>
            </a:r>
            <a:r>
              <a:rPr lang="ru-RU" dirty="0">
                <a:latin typeface="Monotype Corsiva" pitchFamily="66" charset="0"/>
              </a:rPr>
              <a:t>, </a:t>
            </a:r>
            <a:r>
              <a:rPr lang="ru-RU" dirty="0" err="1">
                <a:latin typeface="Monotype Corsiva" pitchFamily="66" charset="0"/>
              </a:rPr>
              <a:t>помічником</a:t>
            </a:r>
            <a:r>
              <a:rPr lang="ru-RU" dirty="0">
                <a:latin typeface="Monotype Corsiva" pitchFamily="66" charset="0"/>
              </a:rPr>
              <a:t>, </a:t>
            </a:r>
            <a:r>
              <a:rPr lang="ru-RU" dirty="0" err="1" smtClean="0">
                <a:latin typeface="Monotype Corsiva" pitchFamily="66" charset="0"/>
              </a:rPr>
              <a:t>ведучим</a:t>
            </a:r>
            <a:r>
              <a:rPr lang="ru-RU" dirty="0" smtClean="0">
                <a:latin typeface="Monotype Corsiva" pitchFamily="66" charset="0"/>
              </a:rPr>
              <a:t>  </a:t>
            </a:r>
            <a:r>
              <a:rPr lang="ru-RU" dirty="0" err="1" smtClean="0">
                <a:latin typeface="Monotype Corsiva" pitchFamily="66" charset="0"/>
              </a:rPr>
              <a:t>дискусії</a:t>
            </a:r>
            <a:r>
              <a:rPr lang="ru-RU" dirty="0" smtClean="0">
                <a:latin typeface="Monotype Corsiva" pitchFamily="66" charset="0"/>
              </a:rPr>
              <a:t>. </a:t>
            </a:r>
          </a:p>
          <a:p>
            <a:pPr marL="0" indent="0">
              <a:buNone/>
            </a:pP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smtClean="0">
                <a:latin typeface="Monotype Corsiva" pitchFamily="66" charset="0"/>
              </a:rPr>
              <a:t>        </a:t>
            </a:r>
            <a:r>
              <a:rPr lang="ru-RU" dirty="0" smtClean="0">
                <a:latin typeface="Monotype Corsiva" pitchFamily="66" charset="0"/>
              </a:rPr>
              <a:t>А </a:t>
            </a:r>
            <a:r>
              <a:rPr lang="ru-RU" dirty="0" err="1" smtClean="0">
                <a:latin typeface="Monotype Corsiva" pitchFamily="66" charset="0"/>
              </a:rPr>
              <a:t>також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надає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учасникам</a:t>
            </a:r>
            <a:r>
              <a:rPr lang="ru-RU" dirty="0" smtClean="0">
                <a:latin typeface="Monotype Corsiva" pitchFamily="66" charset="0"/>
              </a:rPr>
              <a:t> максимум </a:t>
            </a:r>
            <a:r>
              <a:rPr lang="ru-RU" dirty="0" err="1" smtClean="0">
                <a:latin typeface="Monotype Corsiva" pitchFamily="66" charset="0"/>
              </a:rPr>
              <a:t>можливостей</a:t>
            </a:r>
            <a:r>
              <a:rPr lang="ru-RU" dirty="0" smtClean="0">
                <a:latin typeface="Monotype Corsiva" pitchFamily="66" charset="0"/>
              </a:rPr>
              <a:t> для </a:t>
            </a:r>
            <a:r>
              <a:rPr lang="ru-RU" dirty="0" err="1" smtClean="0">
                <a:latin typeface="Monotype Corsiva" pitchFamily="66" charset="0"/>
              </a:rPr>
              <a:t>самостійної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роботи</a:t>
            </a:r>
            <a:r>
              <a:rPr lang="ru-RU" dirty="0">
                <a:latin typeface="Monotype Corsiva" pitchFamily="66" charset="0"/>
              </a:rPr>
              <a:t> і </a:t>
            </a:r>
            <a:r>
              <a:rPr lang="ru-RU" dirty="0" err="1">
                <a:latin typeface="Monotype Corsiva" pitchFamily="66" charset="0"/>
              </a:rPr>
              <a:t>навчання</a:t>
            </a:r>
            <a:r>
              <a:rPr lang="ru-RU" dirty="0">
                <a:latin typeface="Monotype Corsiva" pitchFamily="66" charset="0"/>
              </a:rPr>
              <a:t> у </a:t>
            </a:r>
            <a:r>
              <a:rPr lang="ru-RU" dirty="0" err="1">
                <a:latin typeface="Monotype Corsiva" pitchFamily="66" charset="0"/>
              </a:rPr>
              <a:t>співпраці</a:t>
            </a:r>
            <a:r>
              <a:rPr lang="ru-RU" dirty="0">
                <a:latin typeface="Monotype Corsiva" pitchFamily="66" charset="0"/>
              </a:rPr>
              <a:t> (5-15 </a:t>
            </a:r>
            <a:r>
              <a:rPr lang="ru-RU" dirty="0" err="1">
                <a:latin typeface="Monotype Corsiva" pitchFamily="66" charset="0"/>
              </a:rPr>
              <a:t>хв</a:t>
            </a:r>
            <a:r>
              <a:rPr lang="ru-RU" dirty="0" smtClean="0">
                <a:latin typeface="Monotype Corsiva" pitchFamily="66" charset="0"/>
              </a:rPr>
              <a:t>.).</a:t>
            </a:r>
          </a:p>
          <a:p>
            <a:pPr marL="0" indent="0">
              <a:buNone/>
            </a:pPr>
            <a:endParaRPr lang="ru-RU" dirty="0">
              <a:latin typeface="Monotype Corsiva" pitchFamily="66" charset="0"/>
            </a:endParaRPr>
          </a:p>
          <a:p>
            <a:r>
              <a:rPr lang="ru-RU" dirty="0" err="1" smtClean="0">
                <a:latin typeface="Monotype Corsiva" pitchFamily="66" charset="0"/>
              </a:rPr>
              <a:t>Презентація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результатів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виконання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вправи</a:t>
            </a:r>
            <a:r>
              <a:rPr lang="ru-RU" dirty="0">
                <a:latin typeface="Monotype Corsiva" pitchFamily="66" charset="0"/>
              </a:rPr>
              <a:t> (3-15 </a:t>
            </a:r>
            <a:r>
              <a:rPr lang="ru-RU" dirty="0" err="1">
                <a:latin typeface="Monotype Corsiva" pitchFamily="66" charset="0"/>
              </a:rPr>
              <a:t>хв</a:t>
            </a:r>
            <a:r>
              <a:rPr lang="ru-RU" dirty="0" smtClean="0">
                <a:latin typeface="Monotype Corsiva" pitchFamily="66" charset="0"/>
              </a:rPr>
              <a:t>.).</a:t>
            </a:r>
          </a:p>
          <a:p>
            <a:endParaRPr lang="ru-RU" dirty="0">
              <a:latin typeface="Monotype Corsiva" pitchFamily="66" charset="0"/>
            </a:endParaRPr>
          </a:p>
          <a:p>
            <a:r>
              <a:rPr lang="ru-RU" dirty="0" err="1" smtClean="0">
                <a:latin typeface="Monotype Corsiva" pitchFamily="66" charset="0"/>
              </a:rPr>
              <a:t>Рефлексія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результатів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учнями</a:t>
            </a:r>
            <a:r>
              <a:rPr lang="ru-RU" dirty="0">
                <a:latin typeface="Monotype Corsiva" pitchFamily="66" charset="0"/>
              </a:rPr>
              <a:t>: </a:t>
            </a:r>
            <a:r>
              <a:rPr lang="ru-RU" dirty="0" err="1">
                <a:latin typeface="Monotype Corsiva" pitchFamily="66" charset="0"/>
              </a:rPr>
              <a:t>усвідомлення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отриманих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 smtClean="0">
                <a:latin typeface="Monotype Corsiva" pitchFamily="66" charset="0"/>
              </a:rPr>
              <a:t>результатів</a:t>
            </a:r>
            <a:r>
              <a:rPr lang="ru-RU" dirty="0">
                <a:latin typeface="Monotype Corsiva" pitchFamily="66" charset="0"/>
              </a:rPr>
              <a:t>, </a:t>
            </a:r>
            <a:r>
              <a:rPr lang="ru-RU" dirty="0" err="1">
                <a:latin typeface="Monotype Corsiva" pitchFamily="66" charset="0"/>
              </a:rPr>
              <a:t>що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досягається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спеціальним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обговоренням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або</a:t>
            </a:r>
            <a:r>
              <a:rPr lang="ru-RU" dirty="0">
                <a:latin typeface="Monotype Corsiva" pitchFamily="66" charset="0"/>
              </a:rPr>
              <a:t> за</a:t>
            </a:r>
          </a:p>
          <a:p>
            <a:pPr marL="0" indent="0">
              <a:buNone/>
            </a:pPr>
            <a:r>
              <a:rPr lang="ru-RU" dirty="0" smtClean="0">
                <a:latin typeface="Monotype Corsiva" pitchFamily="66" charset="0"/>
              </a:rPr>
              <a:t>         </a:t>
            </a:r>
            <a:r>
              <a:rPr lang="ru-RU" dirty="0" err="1" smtClean="0">
                <a:latin typeface="Monotype Corsiva" pitchFamily="66" charset="0"/>
              </a:rPr>
              <a:t>допомогою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інших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прийомів</a:t>
            </a:r>
            <a:r>
              <a:rPr lang="ru-RU" dirty="0">
                <a:latin typeface="Monotype Corsiva" pitchFamily="66" charset="0"/>
              </a:rPr>
              <a:t> (5-15 </a:t>
            </a:r>
            <a:r>
              <a:rPr lang="ru-RU" dirty="0" err="1">
                <a:latin typeface="Monotype Corsiva" pitchFamily="66" charset="0"/>
              </a:rPr>
              <a:t>хв</a:t>
            </a:r>
            <a:r>
              <a:rPr lang="ru-RU" dirty="0" smtClean="0">
                <a:latin typeface="Monotype Corsiva" pitchFamily="66" charset="0"/>
              </a:rPr>
              <a:t>.).</a:t>
            </a:r>
          </a:p>
          <a:p>
            <a:pPr marL="0" indent="0">
              <a:buNone/>
            </a:pPr>
            <a:endParaRPr lang="ru-RU" dirty="0">
              <a:latin typeface="Monotype Corsiva" pitchFamily="66" charset="0"/>
            </a:endParaRPr>
          </a:p>
          <a:p>
            <a:r>
              <a:rPr lang="ru-RU" dirty="0" err="1">
                <a:latin typeface="Monotype Corsiva" pitchFamily="66" charset="0"/>
              </a:rPr>
              <a:t>Усвідомлення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змісту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здійснюється</a:t>
            </a:r>
            <a:r>
              <a:rPr lang="ru-RU" dirty="0">
                <a:latin typeface="Monotype Corsiva" pitchFamily="66" charset="0"/>
              </a:rPr>
              <a:t> в </a:t>
            </a:r>
            <a:r>
              <a:rPr lang="ru-RU" dirty="0" err="1">
                <a:latin typeface="Monotype Corsiva" pitchFamily="66" charset="0"/>
              </a:rPr>
              <a:t>різних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i="1" dirty="0">
                <a:latin typeface="Monotype Corsiva" pitchFamily="66" charset="0"/>
              </a:rPr>
              <a:t>формах: </a:t>
            </a:r>
            <a:r>
              <a:rPr lang="ru-RU" dirty="0" err="1">
                <a:latin typeface="Monotype Corsiva" pitchFamily="66" charset="0"/>
              </a:rPr>
              <a:t>під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smtClean="0">
                <a:latin typeface="Monotype Corsiva" pitchFamily="66" charset="0"/>
              </a:rPr>
              <a:t>час </a:t>
            </a:r>
            <a:r>
              <a:rPr lang="ru-RU" dirty="0" err="1" smtClean="0">
                <a:latin typeface="Monotype Corsiva" pitchFamily="66" charset="0"/>
              </a:rPr>
              <a:t>індивідуальної</a:t>
            </a:r>
            <a:r>
              <a:rPr lang="ru-RU" dirty="0" smtClean="0">
                <a:latin typeface="Monotype Corsiva" pitchFamily="66" charset="0"/>
              </a:rPr>
              <a:t> </a:t>
            </a:r>
            <a:r>
              <a:rPr lang="ru-RU" dirty="0" err="1">
                <a:latin typeface="Monotype Corsiva" pitchFamily="66" charset="0"/>
              </a:rPr>
              <a:t>роботи</a:t>
            </a:r>
            <a:r>
              <a:rPr lang="ru-RU" dirty="0">
                <a:latin typeface="Monotype Corsiva" pitchFamily="66" charset="0"/>
              </a:rPr>
              <a:t>, </a:t>
            </a:r>
            <a:r>
              <a:rPr lang="ru-RU" dirty="0" err="1">
                <a:latin typeface="Monotype Corsiva" pitchFamily="66" charset="0"/>
              </a:rPr>
              <a:t>роботи</a:t>
            </a:r>
            <a:r>
              <a:rPr lang="ru-RU" dirty="0">
                <a:latin typeface="Monotype Corsiva" pitchFamily="66" charset="0"/>
              </a:rPr>
              <a:t> в парах, </a:t>
            </a:r>
            <a:r>
              <a:rPr lang="ru-RU" dirty="0" err="1">
                <a:latin typeface="Monotype Corsiva" pitchFamily="66" charset="0"/>
              </a:rPr>
              <a:t>групах</a:t>
            </a:r>
            <a:r>
              <a:rPr lang="ru-RU" dirty="0">
                <a:latin typeface="Monotype Corsiva" pitchFamily="66" charset="0"/>
              </a:rPr>
              <a:t>, </a:t>
            </a:r>
            <a:r>
              <a:rPr lang="ru-RU" dirty="0" err="1">
                <a:latin typeface="Monotype Corsiva" pitchFamily="66" charset="0"/>
              </a:rPr>
              <a:t>дискусії</a:t>
            </a:r>
            <a:r>
              <a:rPr lang="ru-RU" dirty="0">
                <a:latin typeface="Monotype Corsiva" pitchFamily="66" charset="0"/>
              </a:rPr>
              <a:t>, в </a:t>
            </a:r>
            <a:r>
              <a:rPr lang="ru-RU" dirty="0" err="1" smtClean="0">
                <a:latin typeface="Monotype Corsiva" pitchFamily="66" charset="0"/>
              </a:rPr>
              <a:t>письмовій</a:t>
            </a:r>
            <a:r>
              <a:rPr lang="ru-RU" dirty="0">
                <a:latin typeface="Monotype Corsiva" pitchFamily="66" charset="0"/>
              </a:rPr>
              <a:t> </a:t>
            </a:r>
            <a:r>
              <a:rPr lang="ru-RU" dirty="0" smtClean="0">
                <a:latin typeface="Monotype Corsiva" pitchFamily="66" charset="0"/>
              </a:rPr>
              <a:t>та </a:t>
            </a:r>
            <a:r>
              <a:rPr lang="ru-RU" dirty="0" err="1">
                <a:latin typeface="Monotype Corsiva" pitchFamily="66" charset="0"/>
              </a:rPr>
              <a:t>усній</a:t>
            </a:r>
            <a:r>
              <a:rPr lang="ru-RU" dirty="0">
                <a:latin typeface="Monotype Corsiva" pitchFamily="66" charset="0"/>
              </a:rPr>
              <a:t> формах.</a:t>
            </a:r>
          </a:p>
        </p:txBody>
      </p:sp>
    </p:spTree>
    <p:extLst>
      <p:ext uri="{BB962C8B-B14F-4D97-AF65-F5344CB8AC3E}">
        <p14:creationId xmlns:p14="http://schemas.microsoft.com/office/powerpoint/2010/main" val="61039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1090</Words>
  <Application>Microsoft Office PowerPoint</Application>
  <PresentationFormat>Экран (4:3)</PresentationFormat>
  <Paragraphs>141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Інтерактивні технології навчання в початковій школі</vt:lpstr>
      <vt:lpstr>Кредо інтерактивного навчання</vt:lpstr>
      <vt:lpstr>Завдання педагога: для ефективного застосування інтерактивних технологій, охоплення всього обсягу навчального матеріалу, глибокого вивчення матеріалу педагог повинен</vt:lpstr>
      <vt:lpstr>Підготовка вчителя</vt:lpstr>
      <vt:lpstr>Презентация PowerPoint</vt:lpstr>
      <vt:lpstr>Особливості структурних етапів</vt:lpstr>
      <vt:lpstr>ІІ. Оголошення, представлення теми та очікуваних навчальних результатів.</vt:lpstr>
      <vt:lpstr>ІІІ. Надання необхідної інформації. </vt:lpstr>
      <vt:lpstr> IV Інтерактивна вправа – центральна частина уроку</vt:lpstr>
      <vt:lpstr>V. Рефлексія ( підбиття підсумків), оцінювання результатів уроку. </vt:lpstr>
      <vt:lpstr>Презентация PowerPoint</vt:lpstr>
      <vt:lpstr>Інтерактивні вправи на етапі рефлексії: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25</cp:revision>
  <dcterms:created xsi:type="dcterms:W3CDTF">2013-11-10T16:44:34Z</dcterms:created>
  <dcterms:modified xsi:type="dcterms:W3CDTF">2013-11-11T17:54:32Z</dcterms:modified>
</cp:coreProperties>
</file>