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theme/theme8.xml" ContentType="application/vnd.openxmlformats-officedocument.theme+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gif" ContentType="image/gif"/>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6" r:id="rId2"/>
    <p:sldMasterId id="2147483712" r:id="rId3"/>
    <p:sldMasterId id="2147483722" r:id="rId4"/>
    <p:sldMasterId id="2147483724" r:id="rId5"/>
    <p:sldMasterId id="2147483730" r:id="rId6"/>
    <p:sldMasterId id="2147483734" r:id="rId7"/>
    <p:sldMasterId id="2147483736" r:id="rId8"/>
    <p:sldMasterId id="2147483738" r:id="rId9"/>
  </p:sldMasterIdLst>
  <p:notesMasterIdLst>
    <p:notesMasterId r:id="rId47"/>
  </p:notesMasterIdLst>
  <p:sldIdLst>
    <p:sldId id="287" r:id="rId10"/>
    <p:sldId id="281" r:id="rId11"/>
    <p:sldId id="289" r:id="rId12"/>
    <p:sldId id="316" r:id="rId13"/>
    <p:sldId id="311" r:id="rId14"/>
    <p:sldId id="318" r:id="rId15"/>
    <p:sldId id="339" r:id="rId16"/>
    <p:sldId id="319" r:id="rId17"/>
    <p:sldId id="331" r:id="rId18"/>
    <p:sldId id="340" r:id="rId19"/>
    <p:sldId id="342" r:id="rId20"/>
    <p:sldId id="354" r:id="rId21"/>
    <p:sldId id="322" r:id="rId22"/>
    <p:sldId id="335" r:id="rId23"/>
    <p:sldId id="344" r:id="rId24"/>
    <p:sldId id="355" r:id="rId25"/>
    <p:sldId id="345" r:id="rId26"/>
    <p:sldId id="356" r:id="rId27"/>
    <p:sldId id="357" r:id="rId28"/>
    <p:sldId id="324" r:id="rId29"/>
    <p:sldId id="330" r:id="rId30"/>
    <p:sldId id="325" r:id="rId31"/>
    <p:sldId id="353" r:id="rId32"/>
    <p:sldId id="346" r:id="rId33"/>
    <p:sldId id="347" r:id="rId34"/>
    <p:sldId id="348" r:id="rId35"/>
    <p:sldId id="349" r:id="rId36"/>
    <p:sldId id="350" r:id="rId37"/>
    <p:sldId id="351" r:id="rId38"/>
    <p:sldId id="328" r:id="rId39"/>
    <p:sldId id="290" r:id="rId40"/>
    <p:sldId id="360" r:id="rId41"/>
    <p:sldId id="291" r:id="rId42"/>
    <p:sldId id="338" r:id="rId43"/>
    <p:sldId id="358" r:id="rId44"/>
    <p:sldId id="343" r:id="rId45"/>
    <p:sldId id="359" r:id="rId4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0000"/>
    <a:srgbClr val="F20000"/>
    <a:srgbClr val="A20000"/>
    <a:srgbClr val="9E0000"/>
    <a:srgbClr val="FFD5D5"/>
    <a:srgbClr val="800000"/>
    <a:srgbClr val="FFFFCC"/>
    <a:srgbClr val="FF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893" autoAdjust="0"/>
    <p:restoredTop sz="94660"/>
  </p:normalViewPr>
  <p:slideViewPr>
    <p:cSldViewPr>
      <p:cViewPr varScale="1">
        <p:scale>
          <a:sx n="72" d="100"/>
          <a:sy n="72" d="100"/>
        </p:scale>
        <p:origin x="-1170" y="-102"/>
      </p:cViewPr>
      <p:guideLst>
        <p:guide orient="horz" pos="2160"/>
        <p:guide pos="2880"/>
      </p:guideLst>
    </p:cSldViewPr>
  </p:slideViewPr>
  <p:notesTextViewPr>
    <p:cViewPr>
      <p:scale>
        <a:sx n="100" d="100"/>
        <a:sy n="100" d="100"/>
      </p:scale>
      <p:origin x="0" y="0"/>
    </p:cViewPr>
  </p:notesTextViewPr>
  <p:sorterViewPr>
    <p:cViewPr>
      <p:scale>
        <a:sx n="69" d="100"/>
        <a:sy n="69"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F2F59B-F926-443F-98BC-5CAA9BBF9E7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ru-RU"/>
        </a:p>
      </dgm:t>
    </dgm:pt>
    <dgm:pt modelId="{8C40B7F1-D8F3-4C15-9E7A-C29F8579D733}">
      <dgm:prSet phldrT="[Текст]"/>
      <dgm:spPr/>
      <dgm:t>
        <a:bodyPr/>
        <a:lstStyle/>
        <a:p>
          <a:r>
            <a:rPr lang="uk-UA" i="1" dirty="0" smtClean="0"/>
            <a:t>комп’ютер та його складові</a:t>
          </a:r>
          <a:endParaRPr lang="ru-RU" dirty="0"/>
        </a:p>
      </dgm:t>
    </dgm:pt>
    <dgm:pt modelId="{AD5BB44F-B72B-47F1-8796-3A89FBE227F7}" type="parTrans" cxnId="{D9A619DA-45CA-434E-B708-F6FD729077FA}">
      <dgm:prSet/>
      <dgm:spPr/>
      <dgm:t>
        <a:bodyPr/>
        <a:lstStyle/>
        <a:p>
          <a:endParaRPr lang="ru-RU"/>
        </a:p>
      </dgm:t>
    </dgm:pt>
    <dgm:pt modelId="{8AF9DCDC-DE89-4C13-BDF2-5E23B75C9D68}" type="sibTrans" cxnId="{D9A619DA-45CA-434E-B708-F6FD729077FA}">
      <dgm:prSet/>
      <dgm:spPr/>
      <dgm:t>
        <a:bodyPr/>
        <a:lstStyle/>
        <a:p>
          <a:endParaRPr lang="ru-RU"/>
        </a:p>
      </dgm:t>
    </dgm:pt>
    <dgm:pt modelId="{D0A1403C-368F-4F42-A527-715634233BBF}">
      <dgm:prSet phldrT="[Текст]"/>
      <dgm:spPr/>
      <dgm:t>
        <a:bodyPr/>
        <a:lstStyle/>
        <a:p>
          <a:r>
            <a:rPr lang="uk-UA" b="1" i="1" dirty="0" smtClean="0"/>
            <a:t>і</a:t>
          </a:r>
          <a:r>
            <a:rPr lang="uk-UA" i="1" dirty="0" smtClean="0"/>
            <a:t>нформація та інформаційні процеси</a:t>
          </a:r>
          <a:endParaRPr lang="ru-RU" dirty="0"/>
        </a:p>
      </dgm:t>
    </dgm:pt>
    <dgm:pt modelId="{105A834B-0E16-4B97-98E0-6A69F4CF8770}" type="parTrans" cxnId="{C6384059-CE9A-4820-8445-67416B7EF0D0}">
      <dgm:prSet/>
      <dgm:spPr/>
      <dgm:t>
        <a:bodyPr/>
        <a:lstStyle/>
        <a:p>
          <a:endParaRPr lang="ru-RU"/>
        </a:p>
      </dgm:t>
    </dgm:pt>
    <dgm:pt modelId="{5C556FCD-5F55-46E5-9A32-5FDE956C73E5}" type="sibTrans" cxnId="{C6384059-CE9A-4820-8445-67416B7EF0D0}">
      <dgm:prSet/>
      <dgm:spPr/>
      <dgm:t>
        <a:bodyPr/>
        <a:lstStyle/>
        <a:p>
          <a:endParaRPr lang="ru-RU"/>
        </a:p>
      </dgm:t>
    </dgm:pt>
    <dgm:pt modelId="{5E67671C-1F63-42F0-90E9-9FA8C38243E9}">
      <dgm:prSet phldrT="[Текст]"/>
      <dgm:spPr/>
      <dgm:t>
        <a:bodyPr/>
        <a:lstStyle/>
        <a:p>
          <a:r>
            <a:rPr lang="uk-UA" i="1" dirty="0" smtClean="0"/>
            <a:t>використання </a:t>
          </a:r>
          <a:r>
            <a:rPr lang="uk-UA" i="1" smtClean="0"/>
            <a:t>інформаційних технологій </a:t>
          </a:r>
          <a:endParaRPr lang="ru-RU" dirty="0"/>
        </a:p>
      </dgm:t>
    </dgm:pt>
    <dgm:pt modelId="{0947287F-81C5-4253-82FD-56DF4EFF7AE1}" type="parTrans" cxnId="{9F343CD7-0518-44B5-829F-D90D9083A91F}">
      <dgm:prSet/>
      <dgm:spPr/>
      <dgm:t>
        <a:bodyPr/>
        <a:lstStyle/>
        <a:p>
          <a:endParaRPr lang="ru-RU"/>
        </a:p>
      </dgm:t>
    </dgm:pt>
    <dgm:pt modelId="{EB372D45-B55C-469A-BB09-1052797A3B13}" type="sibTrans" cxnId="{9F343CD7-0518-44B5-829F-D90D9083A91F}">
      <dgm:prSet/>
      <dgm:spPr/>
      <dgm:t>
        <a:bodyPr/>
        <a:lstStyle/>
        <a:p>
          <a:endParaRPr lang="ru-RU"/>
        </a:p>
      </dgm:t>
    </dgm:pt>
    <dgm:pt modelId="{53A64DE1-7288-4C94-9E06-CD7823BF40F5}">
      <dgm:prSet phldrT="[Текст]"/>
      <dgm:spPr/>
      <dgm:t>
        <a:bodyPr/>
        <a:lstStyle/>
        <a:p>
          <a:r>
            <a:rPr lang="uk-UA" i="1" dirty="0" smtClean="0"/>
            <a:t>комунікаційні технології.</a:t>
          </a:r>
          <a:endParaRPr lang="ru-RU" dirty="0"/>
        </a:p>
      </dgm:t>
    </dgm:pt>
    <dgm:pt modelId="{2256DE7B-23BA-4255-A0D5-10187A36AC5A}" type="parTrans" cxnId="{8241B42C-6AB9-41C9-B13E-251EC539D8FD}">
      <dgm:prSet/>
      <dgm:spPr/>
      <dgm:t>
        <a:bodyPr/>
        <a:lstStyle/>
        <a:p>
          <a:endParaRPr lang="ru-RU"/>
        </a:p>
      </dgm:t>
    </dgm:pt>
    <dgm:pt modelId="{78905EBC-54F5-426D-AE78-B81436EFF5FF}" type="sibTrans" cxnId="{8241B42C-6AB9-41C9-B13E-251EC539D8FD}">
      <dgm:prSet/>
      <dgm:spPr/>
      <dgm:t>
        <a:bodyPr/>
        <a:lstStyle/>
        <a:p>
          <a:endParaRPr lang="ru-RU"/>
        </a:p>
      </dgm:t>
    </dgm:pt>
    <dgm:pt modelId="{6B13AA76-B6F3-4D69-9F92-E7C3AD7B7377}">
      <dgm:prSet phldrT="[Текст]"/>
      <dgm:spPr/>
      <dgm:t>
        <a:bodyPr/>
        <a:lstStyle/>
        <a:p>
          <a:r>
            <a:rPr lang="uk-UA" i="1" dirty="0" smtClean="0"/>
            <a:t>алгоритми і виконавці</a:t>
          </a:r>
          <a:endParaRPr lang="ru-RU" dirty="0"/>
        </a:p>
      </dgm:t>
    </dgm:pt>
    <dgm:pt modelId="{F55FF9B5-3F8D-408C-BE30-F1C335345068}" type="sibTrans" cxnId="{9D58079D-26D0-4C28-AAFF-B96B1723A20E}">
      <dgm:prSet/>
      <dgm:spPr/>
      <dgm:t>
        <a:bodyPr/>
        <a:lstStyle/>
        <a:p>
          <a:endParaRPr lang="ru-RU"/>
        </a:p>
      </dgm:t>
    </dgm:pt>
    <dgm:pt modelId="{A504AC89-EEE0-454C-BF6A-85FFF5C00FA4}" type="parTrans" cxnId="{9D58079D-26D0-4C28-AAFF-B96B1723A20E}">
      <dgm:prSet/>
      <dgm:spPr/>
      <dgm:t>
        <a:bodyPr/>
        <a:lstStyle/>
        <a:p>
          <a:endParaRPr lang="ru-RU"/>
        </a:p>
      </dgm:t>
    </dgm:pt>
    <dgm:pt modelId="{3EB155C7-5C20-411A-A408-196F16B91563}" type="pres">
      <dgm:prSet presAssocID="{94F2F59B-F926-443F-98BC-5CAA9BBF9E74}" presName="linear" presStyleCnt="0">
        <dgm:presLayoutVars>
          <dgm:animLvl val="lvl"/>
          <dgm:resizeHandles val="exact"/>
        </dgm:presLayoutVars>
      </dgm:prSet>
      <dgm:spPr/>
      <dgm:t>
        <a:bodyPr/>
        <a:lstStyle/>
        <a:p>
          <a:endParaRPr lang="ru-RU"/>
        </a:p>
      </dgm:t>
    </dgm:pt>
    <dgm:pt modelId="{0569886D-38E3-47BB-9B2F-10DEF4EA8120}" type="pres">
      <dgm:prSet presAssocID="{8C40B7F1-D8F3-4C15-9E7A-C29F8579D733}" presName="parentText" presStyleLbl="node1" presStyleIdx="0" presStyleCnt="5">
        <dgm:presLayoutVars>
          <dgm:chMax val="0"/>
          <dgm:bulletEnabled val="1"/>
        </dgm:presLayoutVars>
      </dgm:prSet>
      <dgm:spPr/>
      <dgm:t>
        <a:bodyPr/>
        <a:lstStyle/>
        <a:p>
          <a:endParaRPr lang="ru-RU"/>
        </a:p>
      </dgm:t>
    </dgm:pt>
    <dgm:pt modelId="{93D735C5-C840-40B7-84B1-9525A62C4E5F}" type="pres">
      <dgm:prSet presAssocID="{8AF9DCDC-DE89-4C13-BDF2-5E23B75C9D68}" presName="spacer" presStyleCnt="0"/>
      <dgm:spPr/>
    </dgm:pt>
    <dgm:pt modelId="{035EBD0E-EA87-455A-A5E3-1735EDE0B8EE}" type="pres">
      <dgm:prSet presAssocID="{D0A1403C-368F-4F42-A527-715634233BBF}" presName="parentText" presStyleLbl="node1" presStyleIdx="1" presStyleCnt="5">
        <dgm:presLayoutVars>
          <dgm:chMax val="0"/>
          <dgm:bulletEnabled val="1"/>
        </dgm:presLayoutVars>
      </dgm:prSet>
      <dgm:spPr/>
      <dgm:t>
        <a:bodyPr/>
        <a:lstStyle/>
        <a:p>
          <a:endParaRPr lang="ru-RU"/>
        </a:p>
      </dgm:t>
    </dgm:pt>
    <dgm:pt modelId="{3717C2DA-0F90-460A-BFD1-D01A9AC242B8}" type="pres">
      <dgm:prSet presAssocID="{5C556FCD-5F55-46E5-9A32-5FDE956C73E5}" presName="spacer" presStyleCnt="0"/>
      <dgm:spPr/>
    </dgm:pt>
    <dgm:pt modelId="{3F9B65EA-6330-488E-AC28-E7D5C0F4A510}" type="pres">
      <dgm:prSet presAssocID="{5E67671C-1F63-42F0-90E9-9FA8C38243E9}" presName="parentText" presStyleLbl="node1" presStyleIdx="2" presStyleCnt="5">
        <dgm:presLayoutVars>
          <dgm:chMax val="0"/>
          <dgm:bulletEnabled val="1"/>
        </dgm:presLayoutVars>
      </dgm:prSet>
      <dgm:spPr/>
      <dgm:t>
        <a:bodyPr/>
        <a:lstStyle/>
        <a:p>
          <a:endParaRPr lang="ru-RU"/>
        </a:p>
      </dgm:t>
    </dgm:pt>
    <dgm:pt modelId="{47067C48-81BC-4A69-B6AC-7C1BCB7D5E75}" type="pres">
      <dgm:prSet presAssocID="{EB372D45-B55C-469A-BB09-1052797A3B13}" presName="spacer" presStyleCnt="0"/>
      <dgm:spPr/>
    </dgm:pt>
    <dgm:pt modelId="{2B1F5320-FC57-4348-82B7-8B5ABA7CCCF7}" type="pres">
      <dgm:prSet presAssocID="{6B13AA76-B6F3-4D69-9F92-E7C3AD7B7377}" presName="parentText" presStyleLbl="node1" presStyleIdx="3" presStyleCnt="5">
        <dgm:presLayoutVars>
          <dgm:chMax val="0"/>
          <dgm:bulletEnabled val="1"/>
        </dgm:presLayoutVars>
      </dgm:prSet>
      <dgm:spPr/>
      <dgm:t>
        <a:bodyPr/>
        <a:lstStyle/>
        <a:p>
          <a:endParaRPr lang="ru-RU"/>
        </a:p>
      </dgm:t>
    </dgm:pt>
    <dgm:pt modelId="{8CDAEF5E-CA32-4C92-B69B-1F3E74C32F8B}" type="pres">
      <dgm:prSet presAssocID="{F55FF9B5-3F8D-408C-BE30-F1C335345068}" presName="spacer" presStyleCnt="0"/>
      <dgm:spPr/>
    </dgm:pt>
    <dgm:pt modelId="{D2AE7486-5CAC-4320-9DCB-60F205E26B4D}" type="pres">
      <dgm:prSet presAssocID="{53A64DE1-7288-4C94-9E06-CD7823BF40F5}" presName="parentText" presStyleLbl="node1" presStyleIdx="4" presStyleCnt="5">
        <dgm:presLayoutVars>
          <dgm:chMax val="0"/>
          <dgm:bulletEnabled val="1"/>
        </dgm:presLayoutVars>
      </dgm:prSet>
      <dgm:spPr/>
      <dgm:t>
        <a:bodyPr/>
        <a:lstStyle/>
        <a:p>
          <a:endParaRPr lang="ru-RU"/>
        </a:p>
      </dgm:t>
    </dgm:pt>
  </dgm:ptLst>
  <dgm:cxnLst>
    <dgm:cxn modelId="{659FAD82-1BF1-4404-983E-5478672E85EA}" type="presOf" srcId="{53A64DE1-7288-4C94-9E06-CD7823BF40F5}" destId="{D2AE7486-5CAC-4320-9DCB-60F205E26B4D}" srcOrd="0" destOrd="0" presId="urn:microsoft.com/office/officeart/2005/8/layout/vList2"/>
    <dgm:cxn modelId="{DE0B35A5-8981-44E9-9BFB-D3093FCB2D5B}" type="presOf" srcId="{5E67671C-1F63-42F0-90E9-9FA8C38243E9}" destId="{3F9B65EA-6330-488E-AC28-E7D5C0F4A510}" srcOrd="0" destOrd="0" presId="urn:microsoft.com/office/officeart/2005/8/layout/vList2"/>
    <dgm:cxn modelId="{9F343CD7-0518-44B5-829F-D90D9083A91F}" srcId="{94F2F59B-F926-443F-98BC-5CAA9BBF9E74}" destId="{5E67671C-1F63-42F0-90E9-9FA8C38243E9}" srcOrd="2" destOrd="0" parTransId="{0947287F-81C5-4253-82FD-56DF4EFF7AE1}" sibTransId="{EB372D45-B55C-469A-BB09-1052797A3B13}"/>
    <dgm:cxn modelId="{46B2087B-1720-4EBE-B5BE-06607A67326C}" type="presOf" srcId="{6B13AA76-B6F3-4D69-9F92-E7C3AD7B7377}" destId="{2B1F5320-FC57-4348-82B7-8B5ABA7CCCF7}" srcOrd="0" destOrd="0" presId="urn:microsoft.com/office/officeart/2005/8/layout/vList2"/>
    <dgm:cxn modelId="{156CB1BD-F26C-4210-A132-B393B907CE36}" type="presOf" srcId="{8C40B7F1-D8F3-4C15-9E7A-C29F8579D733}" destId="{0569886D-38E3-47BB-9B2F-10DEF4EA8120}" srcOrd="0" destOrd="0" presId="urn:microsoft.com/office/officeart/2005/8/layout/vList2"/>
    <dgm:cxn modelId="{DDA9929B-0B33-47D2-BA6E-B0D31AA93C26}" type="presOf" srcId="{D0A1403C-368F-4F42-A527-715634233BBF}" destId="{035EBD0E-EA87-455A-A5E3-1735EDE0B8EE}" srcOrd="0" destOrd="0" presId="urn:microsoft.com/office/officeart/2005/8/layout/vList2"/>
    <dgm:cxn modelId="{DAA875AB-B39F-4931-AEFE-F7F62C200760}" type="presOf" srcId="{94F2F59B-F926-443F-98BC-5CAA9BBF9E74}" destId="{3EB155C7-5C20-411A-A408-196F16B91563}" srcOrd="0" destOrd="0" presId="urn:microsoft.com/office/officeart/2005/8/layout/vList2"/>
    <dgm:cxn modelId="{8241B42C-6AB9-41C9-B13E-251EC539D8FD}" srcId="{94F2F59B-F926-443F-98BC-5CAA9BBF9E74}" destId="{53A64DE1-7288-4C94-9E06-CD7823BF40F5}" srcOrd="4" destOrd="0" parTransId="{2256DE7B-23BA-4255-A0D5-10187A36AC5A}" sibTransId="{78905EBC-54F5-426D-AE78-B81436EFF5FF}"/>
    <dgm:cxn modelId="{D9A619DA-45CA-434E-B708-F6FD729077FA}" srcId="{94F2F59B-F926-443F-98BC-5CAA9BBF9E74}" destId="{8C40B7F1-D8F3-4C15-9E7A-C29F8579D733}" srcOrd="0" destOrd="0" parTransId="{AD5BB44F-B72B-47F1-8796-3A89FBE227F7}" sibTransId="{8AF9DCDC-DE89-4C13-BDF2-5E23B75C9D68}"/>
    <dgm:cxn modelId="{9D58079D-26D0-4C28-AAFF-B96B1723A20E}" srcId="{94F2F59B-F926-443F-98BC-5CAA9BBF9E74}" destId="{6B13AA76-B6F3-4D69-9F92-E7C3AD7B7377}" srcOrd="3" destOrd="0" parTransId="{A504AC89-EEE0-454C-BF6A-85FFF5C00FA4}" sibTransId="{F55FF9B5-3F8D-408C-BE30-F1C335345068}"/>
    <dgm:cxn modelId="{C6384059-CE9A-4820-8445-67416B7EF0D0}" srcId="{94F2F59B-F926-443F-98BC-5CAA9BBF9E74}" destId="{D0A1403C-368F-4F42-A527-715634233BBF}" srcOrd="1" destOrd="0" parTransId="{105A834B-0E16-4B97-98E0-6A69F4CF8770}" sibTransId="{5C556FCD-5F55-46E5-9A32-5FDE956C73E5}"/>
    <dgm:cxn modelId="{2CB9FF4B-187F-4489-A84B-B9FD6C45A464}" type="presParOf" srcId="{3EB155C7-5C20-411A-A408-196F16B91563}" destId="{0569886D-38E3-47BB-9B2F-10DEF4EA8120}" srcOrd="0" destOrd="0" presId="urn:microsoft.com/office/officeart/2005/8/layout/vList2"/>
    <dgm:cxn modelId="{B8DBA327-A735-4E0C-ADBC-2B7B60E1813A}" type="presParOf" srcId="{3EB155C7-5C20-411A-A408-196F16B91563}" destId="{93D735C5-C840-40B7-84B1-9525A62C4E5F}" srcOrd="1" destOrd="0" presId="urn:microsoft.com/office/officeart/2005/8/layout/vList2"/>
    <dgm:cxn modelId="{CE327E73-0672-45A9-8B5D-D2465AB1C56D}" type="presParOf" srcId="{3EB155C7-5C20-411A-A408-196F16B91563}" destId="{035EBD0E-EA87-455A-A5E3-1735EDE0B8EE}" srcOrd="2" destOrd="0" presId="urn:microsoft.com/office/officeart/2005/8/layout/vList2"/>
    <dgm:cxn modelId="{7EC3D196-0C09-4734-94E4-84F6CD576198}" type="presParOf" srcId="{3EB155C7-5C20-411A-A408-196F16B91563}" destId="{3717C2DA-0F90-460A-BFD1-D01A9AC242B8}" srcOrd="3" destOrd="0" presId="urn:microsoft.com/office/officeart/2005/8/layout/vList2"/>
    <dgm:cxn modelId="{3A2BEF11-C37E-4CB2-86E6-490950EDACEE}" type="presParOf" srcId="{3EB155C7-5C20-411A-A408-196F16B91563}" destId="{3F9B65EA-6330-488E-AC28-E7D5C0F4A510}" srcOrd="4" destOrd="0" presId="urn:microsoft.com/office/officeart/2005/8/layout/vList2"/>
    <dgm:cxn modelId="{B89BBDA4-99D4-47EA-A9D4-B309AB5B8CFC}" type="presParOf" srcId="{3EB155C7-5C20-411A-A408-196F16B91563}" destId="{47067C48-81BC-4A69-B6AC-7C1BCB7D5E75}" srcOrd="5" destOrd="0" presId="urn:microsoft.com/office/officeart/2005/8/layout/vList2"/>
    <dgm:cxn modelId="{7E9522F8-70BF-4028-ACC5-E4A8A683300F}" type="presParOf" srcId="{3EB155C7-5C20-411A-A408-196F16B91563}" destId="{2B1F5320-FC57-4348-82B7-8B5ABA7CCCF7}" srcOrd="6" destOrd="0" presId="urn:microsoft.com/office/officeart/2005/8/layout/vList2"/>
    <dgm:cxn modelId="{5B1A77E6-C60F-4AFC-8E50-C3FA177E565E}" type="presParOf" srcId="{3EB155C7-5C20-411A-A408-196F16B91563}" destId="{8CDAEF5E-CA32-4C92-B69B-1F3E74C32F8B}" srcOrd="7" destOrd="0" presId="urn:microsoft.com/office/officeart/2005/8/layout/vList2"/>
    <dgm:cxn modelId="{FE345081-9417-4CFE-8ED0-DD6AFA2958A8}" type="presParOf" srcId="{3EB155C7-5C20-411A-A408-196F16B91563}" destId="{D2AE7486-5CAC-4320-9DCB-60F205E26B4D}" srcOrd="8"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9886D-38E3-47BB-9B2F-10DEF4EA8120}">
      <dsp:nvSpPr>
        <dsp:cNvPr id="0" name=""/>
        <dsp:cNvSpPr/>
      </dsp:nvSpPr>
      <dsp:spPr>
        <a:xfrm>
          <a:off x="0" y="8032"/>
          <a:ext cx="6977090" cy="608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uk-UA" sz="2600" i="1" kern="1200" dirty="0" smtClean="0"/>
            <a:t>комп’ютер та його складові</a:t>
          </a:r>
          <a:endParaRPr lang="ru-RU" sz="2600" kern="1200" dirty="0"/>
        </a:p>
      </dsp:txBody>
      <dsp:txXfrm>
        <a:off x="29700" y="37732"/>
        <a:ext cx="6917690" cy="549000"/>
      </dsp:txXfrm>
    </dsp:sp>
    <dsp:sp modelId="{035EBD0E-EA87-455A-A5E3-1735EDE0B8EE}">
      <dsp:nvSpPr>
        <dsp:cNvPr id="0" name=""/>
        <dsp:cNvSpPr/>
      </dsp:nvSpPr>
      <dsp:spPr>
        <a:xfrm>
          <a:off x="0" y="691312"/>
          <a:ext cx="6977090" cy="608400"/>
        </a:xfrm>
        <a:prstGeom prst="roundRect">
          <a:avLst/>
        </a:prstGeom>
        <a:solidFill>
          <a:schemeClr val="accent2">
            <a:hueOff val="-3600000"/>
            <a:satOff val="-12501"/>
            <a:lumOff val="1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uk-UA" sz="2600" b="1" i="1" kern="1200" dirty="0" smtClean="0"/>
            <a:t>і</a:t>
          </a:r>
          <a:r>
            <a:rPr lang="uk-UA" sz="2600" i="1" kern="1200" dirty="0" smtClean="0"/>
            <a:t>нформація та інформаційні процеси</a:t>
          </a:r>
          <a:endParaRPr lang="ru-RU" sz="2600" kern="1200" dirty="0"/>
        </a:p>
      </dsp:txBody>
      <dsp:txXfrm>
        <a:off x="29700" y="721012"/>
        <a:ext cx="6917690" cy="549000"/>
      </dsp:txXfrm>
    </dsp:sp>
    <dsp:sp modelId="{3F9B65EA-6330-488E-AC28-E7D5C0F4A510}">
      <dsp:nvSpPr>
        <dsp:cNvPr id="0" name=""/>
        <dsp:cNvSpPr/>
      </dsp:nvSpPr>
      <dsp:spPr>
        <a:xfrm>
          <a:off x="0" y="1374592"/>
          <a:ext cx="6977090" cy="608400"/>
        </a:xfrm>
        <a:prstGeom prst="roundRect">
          <a:avLst/>
        </a:prstGeom>
        <a:solidFill>
          <a:schemeClr val="accent2">
            <a:hueOff val="-7200000"/>
            <a:satOff val="-25001"/>
            <a:lumOff val="3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uk-UA" sz="2600" i="1" kern="1200" dirty="0" smtClean="0"/>
            <a:t>використання </a:t>
          </a:r>
          <a:r>
            <a:rPr lang="uk-UA" sz="2600" i="1" kern="1200" smtClean="0"/>
            <a:t>інформаційних технологій </a:t>
          </a:r>
          <a:endParaRPr lang="ru-RU" sz="2600" kern="1200" dirty="0"/>
        </a:p>
      </dsp:txBody>
      <dsp:txXfrm>
        <a:off x="29700" y="1404292"/>
        <a:ext cx="6917690" cy="549000"/>
      </dsp:txXfrm>
    </dsp:sp>
    <dsp:sp modelId="{2B1F5320-FC57-4348-82B7-8B5ABA7CCCF7}">
      <dsp:nvSpPr>
        <dsp:cNvPr id="0" name=""/>
        <dsp:cNvSpPr/>
      </dsp:nvSpPr>
      <dsp:spPr>
        <a:xfrm>
          <a:off x="0" y="2057873"/>
          <a:ext cx="6977090" cy="608400"/>
        </a:xfrm>
        <a:prstGeom prst="roundRect">
          <a:avLst/>
        </a:prstGeom>
        <a:solidFill>
          <a:schemeClr val="accent2">
            <a:hueOff val="-10800000"/>
            <a:satOff val="-37502"/>
            <a:lumOff val="4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uk-UA" sz="2600" i="1" kern="1200" dirty="0" smtClean="0"/>
            <a:t>алгоритми і виконавці</a:t>
          </a:r>
          <a:endParaRPr lang="ru-RU" sz="2600" kern="1200" dirty="0"/>
        </a:p>
      </dsp:txBody>
      <dsp:txXfrm>
        <a:off x="29700" y="2087573"/>
        <a:ext cx="6917690" cy="549000"/>
      </dsp:txXfrm>
    </dsp:sp>
    <dsp:sp modelId="{D2AE7486-5CAC-4320-9DCB-60F205E26B4D}">
      <dsp:nvSpPr>
        <dsp:cNvPr id="0" name=""/>
        <dsp:cNvSpPr/>
      </dsp:nvSpPr>
      <dsp:spPr>
        <a:xfrm>
          <a:off x="0" y="2741153"/>
          <a:ext cx="6977090" cy="608400"/>
        </a:xfrm>
        <a:prstGeom prst="roundRect">
          <a:avLst/>
        </a:prstGeom>
        <a:solidFill>
          <a:schemeClr val="accent2">
            <a:hueOff val="-14400000"/>
            <a:satOff val="-50003"/>
            <a:lumOff val="6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uk-UA" sz="2600" i="1" kern="1200" dirty="0" smtClean="0"/>
            <a:t>комунікаційні технології.</a:t>
          </a:r>
          <a:endParaRPr lang="ru-RU" sz="2600" kern="1200" dirty="0"/>
        </a:p>
      </dsp:txBody>
      <dsp:txXfrm>
        <a:off x="29700" y="2770853"/>
        <a:ext cx="6917690" cy="549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B4573A-AB0A-4EC8-8A15-E3EF7618D4A4}" type="datetimeFigureOut">
              <a:rPr lang="uk-UA" smtClean="0"/>
              <a:pPr/>
              <a:t>21.08.2013</a:t>
            </a:fld>
            <a:endParaRPr lang="uk-UA"/>
          </a:p>
        </p:txBody>
      </p:sp>
      <p:sp>
        <p:nvSpPr>
          <p:cNvPr id="4" name="Місце для зображення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812B9-E7BC-4A7E-B3A7-C9FD0894D0E0}" type="slidenum">
              <a:rPr lang="uk-UA" smtClean="0"/>
              <a:pPr/>
              <a:t>‹№›</a:t>
            </a:fld>
            <a:endParaRPr lang="uk-UA"/>
          </a:p>
        </p:txBody>
      </p:sp>
    </p:spTree>
    <p:extLst>
      <p:ext uri="{BB962C8B-B14F-4D97-AF65-F5344CB8AC3E}">
        <p14:creationId xmlns="" xmlns:p14="http://schemas.microsoft.com/office/powerpoint/2010/main" val="2961024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r>
              <a:rPr lang="uk-UA" dirty="0" smtClean="0"/>
              <a:t>Проблеми</a:t>
            </a:r>
            <a:r>
              <a:rPr lang="uk-UA" baseline="0" dirty="0" smtClean="0"/>
              <a:t> формування </a:t>
            </a:r>
            <a:r>
              <a:rPr lang="uk-UA" baseline="0" dirty="0" err="1" smtClean="0"/>
              <a:t>ІКТ-компетентностей</a:t>
            </a:r>
            <a:r>
              <a:rPr lang="uk-UA" baseline="0" dirty="0" smtClean="0"/>
              <a:t> вчителів початкових класів</a:t>
            </a:r>
            <a:endParaRPr lang="uk-UA" dirty="0"/>
          </a:p>
        </p:txBody>
      </p:sp>
      <p:sp>
        <p:nvSpPr>
          <p:cNvPr id="4" name="Місце для номера слайда 3"/>
          <p:cNvSpPr>
            <a:spLocks noGrp="1"/>
          </p:cNvSpPr>
          <p:nvPr>
            <p:ph type="sldNum" sz="quarter" idx="10"/>
          </p:nvPr>
        </p:nvSpPr>
        <p:spPr/>
        <p:txBody>
          <a:bodyPr/>
          <a:lstStyle/>
          <a:p>
            <a:fld id="{7BC812B9-E7BC-4A7E-B3A7-C9FD0894D0E0}" type="slidenum">
              <a:rPr lang="uk-UA" smtClean="0"/>
              <a:pPr/>
              <a:t>1</a:t>
            </a:fld>
            <a:endParaRPr lang="uk-UA"/>
          </a:p>
        </p:txBody>
      </p:sp>
    </p:spTree>
    <p:extLst>
      <p:ext uri="{BB962C8B-B14F-4D97-AF65-F5344CB8AC3E}">
        <p14:creationId xmlns="" xmlns:p14="http://schemas.microsoft.com/office/powerpoint/2010/main" val="2541223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r>
              <a:rPr lang="en-US" dirty="0" smtClean="0"/>
              <a:t>‘</a:t>
            </a:r>
            <a:endParaRPr lang="uk-UA" dirty="0"/>
          </a:p>
        </p:txBody>
      </p:sp>
      <p:sp>
        <p:nvSpPr>
          <p:cNvPr id="4" name="Місце для номера слайда 3"/>
          <p:cNvSpPr>
            <a:spLocks noGrp="1"/>
          </p:cNvSpPr>
          <p:nvPr>
            <p:ph type="sldNum" sz="quarter" idx="10"/>
          </p:nvPr>
        </p:nvSpPr>
        <p:spPr/>
        <p:txBody>
          <a:bodyPr/>
          <a:lstStyle/>
          <a:p>
            <a:fld id="{7BC812B9-E7BC-4A7E-B3A7-C9FD0894D0E0}" type="slidenum">
              <a:rPr lang="uk-UA" smtClean="0"/>
              <a:pPr/>
              <a:t>31</a:t>
            </a:fld>
            <a:endParaRPr lang="uk-UA"/>
          </a:p>
        </p:txBody>
      </p:sp>
    </p:spTree>
    <p:extLst>
      <p:ext uri="{BB962C8B-B14F-4D97-AF65-F5344CB8AC3E}">
        <p14:creationId xmlns="" xmlns:p14="http://schemas.microsoft.com/office/powerpoint/2010/main" val="2180913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9F528B4-2232-41E4-B202-3B930CCCD30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096D526-56EC-42AC-94B8-324D0D08776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D365849-DB53-4E75-BC17-C36A0AF016DE}"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5AF50FB-6D7E-4E95-8FD8-F9F75E214E05}"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31A0ED3-CFB9-461E-BB88-BEC6AF81129C}"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07062F52-2866-44C7-AF5B-63255DB8142B}"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uk-UA" smtClean="0"/>
              <a:t>Зразок заголовка</a:t>
            </a:r>
            <a:endParaRPr lang="uk-UA"/>
          </a:p>
        </p:txBody>
      </p:sp>
      <p:sp>
        <p:nvSpPr>
          <p:cNvPr id="3" name="Місце для вмісту 2"/>
          <p:cNvSpPr>
            <a:spLocks noGrp="1"/>
          </p:cNvSpPr>
          <p:nvPr>
            <p:ph idx="1"/>
          </p:nvPr>
        </p:nvSpPr>
        <p:spPr>
          <a:xfrm>
            <a:off x="457200" y="1600200"/>
            <a:ext cx="8229600" cy="4525963"/>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a:xfrm>
            <a:off x="457200" y="6245225"/>
            <a:ext cx="2133600" cy="476250"/>
          </a:xfrm>
        </p:spPr>
        <p:txBody>
          <a:bodyPr/>
          <a:lstStyle>
            <a:lvl1pPr>
              <a:defRPr/>
            </a:lvl1pPr>
          </a:lstStyle>
          <a:p>
            <a:pPr>
              <a:defRPr/>
            </a:pPr>
            <a:endParaRPr lang="ru-RU"/>
          </a:p>
        </p:txBody>
      </p:sp>
      <p:sp>
        <p:nvSpPr>
          <p:cNvPr id="5" name="Місце для нижнього колонтитула 4"/>
          <p:cNvSpPr>
            <a:spLocks noGrp="1"/>
          </p:cNvSpPr>
          <p:nvPr>
            <p:ph type="ftr" sz="quarter" idx="11"/>
          </p:nvPr>
        </p:nvSpPr>
        <p:spPr>
          <a:xfrm>
            <a:off x="3124200" y="6245225"/>
            <a:ext cx="2895600" cy="476250"/>
          </a:xfrm>
        </p:spPr>
        <p:txBody>
          <a:bodyPr/>
          <a:lstStyle>
            <a:lvl1pPr>
              <a:defRPr/>
            </a:lvl1pPr>
          </a:lstStyle>
          <a:p>
            <a:pPr>
              <a:defRPr/>
            </a:pPr>
            <a:endParaRPr lang="ru-RU"/>
          </a:p>
        </p:txBody>
      </p:sp>
      <p:sp>
        <p:nvSpPr>
          <p:cNvPr id="6" name="Місце для номера слайда 5"/>
          <p:cNvSpPr>
            <a:spLocks noGrp="1"/>
          </p:cNvSpPr>
          <p:nvPr>
            <p:ph type="sldNum" sz="quarter" idx="12"/>
          </p:nvPr>
        </p:nvSpPr>
        <p:spPr>
          <a:xfrm>
            <a:off x="6553200" y="6245225"/>
            <a:ext cx="2133600" cy="476250"/>
          </a:xfrm>
        </p:spPr>
        <p:txBody>
          <a:bodyPr/>
          <a:lstStyle>
            <a:lvl1pPr>
              <a:defRPr smtClean="0"/>
            </a:lvl1pPr>
          </a:lstStyle>
          <a:p>
            <a:pPr>
              <a:defRPr/>
            </a:pPr>
            <a:fld id="{02A753B3-9E0C-486D-9BD2-55512B5BD43E}"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D72103C1-20F7-4678-AB8E-5FE6B377A131}"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uk-UA" smtClean="0"/>
              <a:t>Зразок заголовка</a:t>
            </a:r>
            <a:endParaRPr lang="uk-UA"/>
          </a:p>
        </p:txBody>
      </p:sp>
      <p:sp>
        <p:nvSpPr>
          <p:cNvPr id="3" name="Місце для вмісту 2"/>
          <p:cNvSpPr>
            <a:spLocks noGrp="1"/>
          </p:cNvSpPr>
          <p:nvPr>
            <p:ph idx="1"/>
          </p:nvPr>
        </p:nvSpPr>
        <p:spPr>
          <a:xfrm>
            <a:off x="457200" y="1600200"/>
            <a:ext cx="8229600" cy="4525963"/>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a:xfrm>
            <a:off x="457200" y="6245225"/>
            <a:ext cx="2133600" cy="476250"/>
          </a:xfrm>
        </p:spPr>
        <p:txBody>
          <a:bodyPr/>
          <a:lstStyle>
            <a:lvl1pPr>
              <a:defRPr/>
            </a:lvl1pPr>
          </a:lstStyle>
          <a:p>
            <a:pPr>
              <a:defRPr/>
            </a:pPr>
            <a:endParaRPr lang="ru-RU"/>
          </a:p>
        </p:txBody>
      </p:sp>
      <p:sp>
        <p:nvSpPr>
          <p:cNvPr id="5" name="Місце для нижнього колонтитула 4"/>
          <p:cNvSpPr>
            <a:spLocks noGrp="1"/>
          </p:cNvSpPr>
          <p:nvPr>
            <p:ph type="ftr" sz="quarter" idx="11"/>
          </p:nvPr>
        </p:nvSpPr>
        <p:spPr>
          <a:xfrm>
            <a:off x="3124200" y="6245225"/>
            <a:ext cx="2895600" cy="476250"/>
          </a:xfrm>
        </p:spPr>
        <p:txBody>
          <a:bodyPr/>
          <a:lstStyle>
            <a:lvl1pPr>
              <a:defRPr/>
            </a:lvl1pPr>
          </a:lstStyle>
          <a:p>
            <a:pPr>
              <a:defRPr/>
            </a:pPr>
            <a:endParaRPr lang="ru-RU"/>
          </a:p>
        </p:txBody>
      </p:sp>
      <p:sp>
        <p:nvSpPr>
          <p:cNvPr id="6" name="Місце для номера слайда 5"/>
          <p:cNvSpPr>
            <a:spLocks noGrp="1"/>
          </p:cNvSpPr>
          <p:nvPr>
            <p:ph type="sldNum" sz="quarter" idx="12"/>
          </p:nvPr>
        </p:nvSpPr>
        <p:spPr>
          <a:xfrm>
            <a:off x="6553200" y="6245225"/>
            <a:ext cx="2133600" cy="476250"/>
          </a:xfrm>
        </p:spPr>
        <p:txBody>
          <a:bodyPr/>
          <a:lstStyle>
            <a:lvl1pPr>
              <a:defRPr smtClean="0"/>
            </a:lvl1pPr>
          </a:lstStyle>
          <a:p>
            <a:pPr>
              <a:defRPr/>
            </a:pPr>
            <a:fld id="{593E3E69-90E3-4ABD-9E26-9D86083DA135}"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923C7ED-057E-4146-8FA4-F85194032004}"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5CA11472-EFB5-4A93-96AD-DCEA9C5E40A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20179DC-E2A8-43D6-B6CC-B0E3436931C5}"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9939D8A-800D-41AF-9BBF-01855BDE99A9}"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D99C4BB-3656-4ABC-9C38-8AC8B9C71932}"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a:xfrm>
            <a:off x="457200" y="6245225"/>
            <a:ext cx="2133600" cy="476250"/>
          </a:xfrm>
        </p:spPr>
        <p:txBody>
          <a:bodyPr/>
          <a:lstStyle>
            <a:lvl1pPr>
              <a:defRPr/>
            </a:lvl1pPr>
          </a:lstStyle>
          <a:p>
            <a:pPr>
              <a:defRPr/>
            </a:pPr>
            <a:endParaRPr lang="ru-RU"/>
          </a:p>
        </p:txBody>
      </p:sp>
      <p:sp>
        <p:nvSpPr>
          <p:cNvPr id="3" name="Місце для нижнього колонтитула 2"/>
          <p:cNvSpPr>
            <a:spLocks noGrp="1"/>
          </p:cNvSpPr>
          <p:nvPr>
            <p:ph type="ftr" sz="quarter" idx="11"/>
          </p:nvPr>
        </p:nvSpPr>
        <p:spPr>
          <a:xfrm>
            <a:off x="3124200" y="6245225"/>
            <a:ext cx="2895600" cy="476250"/>
          </a:xfrm>
        </p:spPr>
        <p:txBody>
          <a:bodyPr/>
          <a:lstStyle>
            <a:lvl1pPr>
              <a:defRPr/>
            </a:lvl1pPr>
          </a:lstStyle>
          <a:p>
            <a:pPr>
              <a:defRPr/>
            </a:pPr>
            <a:endParaRPr lang="ru-RU"/>
          </a:p>
        </p:txBody>
      </p:sp>
      <p:sp>
        <p:nvSpPr>
          <p:cNvPr id="4" name="Місце для номера слайда 3"/>
          <p:cNvSpPr>
            <a:spLocks noGrp="1"/>
          </p:cNvSpPr>
          <p:nvPr>
            <p:ph type="sldNum" sz="quarter" idx="12"/>
          </p:nvPr>
        </p:nvSpPr>
        <p:spPr>
          <a:xfrm>
            <a:off x="6553200" y="6245225"/>
            <a:ext cx="2133600" cy="476250"/>
          </a:xfrm>
        </p:spPr>
        <p:txBody>
          <a:bodyPr/>
          <a:lstStyle>
            <a:lvl1pPr>
              <a:defRPr smtClean="0"/>
            </a:lvl1pPr>
          </a:lstStyle>
          <a:p>
            <a:pPr>
              <a:defRPr/>
            </a:pPr>
            <a:fld id="{7D24F2D7-EED4-48CB-9A20-990C63FB8FC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D6E624F-EB9E-41C2-9570-012D1632315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5B59CC8-ECBA-48E9-83F6-7F1D67FFD04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A5C8A2CA-B698-4592-ACC6-B7C53AD11CB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0EFDDD3A-E566-4D11-AF23-CDDE7B13849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30B7C03-E977-4A44-AB28-B81EA478AA5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26F18A4-E5E5-46AD-9F79-46AC09DFD1C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693E8FB-FE60-4EF4-A686-B85424F001C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18.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19.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20.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99A31C2-2A13-4333-A0B8-D4EEFEF9A25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1AE607C6-D7D5-4A1D-AAEC-B7760CD6787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0"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AD98312F-6BBC-45BF-9495-27ED4B12B69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2"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331BD8C7-9F91-4D40-9A21-87B1C8B246B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5" r:id="rId1"/>
    <p:sldLayoutId id="214748376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2AF228BE-D3B7-4AF0-B95A-CE0610AC14F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6" r:id="rId1"/>
    <p:sldLayoutId id="2147483762"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74E84474-9CDF-4111-8A5F-259C9C8A1F0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63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24F8B628-537A-4ABB-B580-E329508159D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8"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29998665-98EA-4DA0-98DC-C2C02DC01E8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84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0CD46573-ADF0-448F-845C-AFEDBDB2168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60" r:id="rId1"/>
    <p:sldLayoutId id="2147483763"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4" name="Text Box 18"/>
          <p:cNvSpPr txBox="1">
            <a:spLocks noChangeArrowheads="1"/>
          </p:cNvSpPr>
          <p:nvPr/>
        </p:nvSpPr>
        <p:spPr bwMode="auto">
          <a:xfrm>
            <a:off x="3492500" y="2420938"/>
            <a:ext cx="5183188" cy="331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lnSpc>
                <a:spcPct val="110000"/>
              </a:lnSpc>
            </a:pPr>
            <a:endParaRPr lang="uk-UA" sz="2400" i="1" dirty="0"/>
          </a:p>
        </p:txBody>
      </p:sp>
      <p:sp>
        <p:nvSpPr>
          <p:cNvPr id="19462" name="Rectangle 6"/>
          <p:cNvSpPr>
            <a:spLocks noChangeArrowheads="1"/>
          </p:cNvSpPr>
          <p:nvPr/>
        </p:nvSpPr>
        <p:spPr bwMode="auto">
          <a:xfrm>
            <a:off x="2662238" y="2492375"/>
            <a:ext cx="6157912" cy="1815882"/>
          </a:xfrm>
          <a:prstGeom prst="rect">
            <a:avLst/>
          </a:prstGeom>
          <a:noFill/>
          <a:ln w="9525">
            <a:noFill/>
            <a:miter lim="800000"/>
            <a:headEnd/>
            <a:tailEnd/>
          </a:ln>
          <a:effectLst/>
        </p:spPr>
        <p:txBody>
          <a:bodyPr>
            <a:spAutoFit/>
          </a:bodyPr>
          <a:lstStyle/>
          <a:p>
            <a:pPr algn="ctr" eaLnBrk="0" hangingPunct="0"/>
            <a:endParaRPr lang="uk-UA" sz="2800" b="1" dirty="0">
              <a:solidFill>
                <a:srgbClr val="A20000"/>
              </a:solidFill>
              <a:latin typeface="Monotype Corsiva" pitchFamily="66" charset="0"/>
            </a:endParaRPr>
          </a:p>
          <a:p>
            <a:pPr algn="ctr" eaLnBrk="0" hangingPunct="0"/>
            <a:endParaRPr lang="uk-UA" sz="2800" b="1" dirty="0">
              <a:solidFill>
                <a:srgbClr val="A20000"/>
              </a:solidFill>
              <a:latin typeface="Monotype Corsiva" pitchFamily="66" charset="0"/>
            </a:endParaRPr>
          </a:p>
          <a:p>
            <a:pPr algn="ctr" eaLnBrk="0" hangingPunct="0"/>
            <a:r>
              <a:rPr lang="uk-UA" sz="2800" b="1" dirty="0">
                <a:solidFill>
                  <a:srgbClr val="A20000"/>
                </a:solidFill>
                <a:latin typeface="Monotype Corsiva" pitchFamily="66" charset="0"/>
              </a:rPr>
              <a:t>                                 </a:t>
            </a:r>
          </a:p>
          <a:p>
            <a:pPr algn="ctr" eaLnBrk="0" hangingPunct="0"/>
            <a:r>
              <a:rPr lang="uk-UA" sz="2800" b="1" dirty="0">
                <a:solidFill>
                  <a:srgbClr val="A20000"/>
                </a:solidFill>
                <a:latin typeface="Monotype Corsiva" pitchFamily="66" charset="0"/>
              </a:rPr>
              <a:t>                                    </a:t>
            </a:r>
          </a:p>
        </p:txBody>
      </p:sp>
      <p:sp>
        <p:nvSpPr>
          <p:cNvPr id="7" name="TextBox 6"/>
          <p:cNvSpPr txBox="1"/>
          <p:nvPr/>
        </p:nvSpPr>
        <p:spPr>
          <a:xfrm>
            <a:off x="2357390" y="2285992"/>
            <a:ext cx="6786610" cy="2062103"/>
          </a:xfrm>
          <a:prstGeom prst="rect">
            <a:avLst/>
          </a:prstGeom>
          <a:noFill/>
        </p:spPr>
        <p:txBody>
          <a:bodyPr wrap="square" rtlCol="0">
            <a:spAutoFit/>
          </a:bodyPr>
          <a:lstStyle/>
          <a:p>
            <a:r>
              <a:rPr lang="uk-UA" sz="3200" b="1" dirty="0" smtClean="0">
                <a:solidFill>
                  <a:srgbClr val="C00000"/>
                </a:solidFill>
              </a:rPr>
              <a:t>Зміст, методика та особливості викладання інформатики в початкових класах</a:t>
            </a:r>
            <a:endParaRPr lang="uk-UA" sz="3200"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Заголовок 4"/>
          <p:cNvPicPr>
            <a:picLocks noGrp="1" noChangeArrowheads="1"/>
          </p:cNvPicPr>
          <p:nvPr>
            <p:ph type="title"/>
          </p:nvPr>
        </p:nvPicPr>
        <p:blipFill>
          <a:blip r:embed="rId2"/>
          <a:srcRect/>
          <a:stretch>
            <a:fillRect/>
          </a:stretch>
        </p:blipFill>
        <p:spPr>
          <a:xfrm>
            <a:off x="1908175" y="404813"/>
            <a:ext cx="5397500" cy="1143000"/>
          </a:xfrm>
          <a:noFill/>
          <a:ln/>
        </p:spPr>
      </p:pic>
      <p:pic>
        <p:nvPicPr>
          <p:cNvPr id="6" name="Содержимое 5"/>
          <p:cNvPicPr>
            <a:picLocks noGrp="1" noChangeArrowheads="1"/>
          </p:cNvPicPr>
          <p:nvPr>
            <p:ph type="body" idx="1"/>
          </p:nvPr>
        </p:nvPicPr>
        <p:blipFill>
          <a:blip r:embed="rId3"/>
          <a:srcRect/>
          <a:stretch>
            <a:fillRect/>
          </a:stretch>
        </p:blipFill>
        <p:spPr>
          <a:xfrm>
            <a:off x="611188" y="1628775"/>
            <a:ext cx="7956550" cy="4525963"/>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Заголовок 4"/>
          <p:cNvPicPr>
            <a:picLocks noGrp="1" noChangeArrowheads="1"/>
          </p:cNvPicPr>
          <p:nvPr>
            <p:ph type="title"/>
          </p:nvPr>
        </p:nvPicPr>
        <p:blipFill>
          <a:blip r:embed="rId2"/>
          <a:srcRect/>
          <a:stretch>
            <a:fillRect/>
          </a:stretch>
        </p:blipFill>
        <p:spPr>
          <a:xfrm>
            <a:off x="1925638" y="476250"/>
            <a:ext cx="5291137" cy="1008063"/>
          </a:xfrm>
          <a:noFill/>
          <a:ln/>
        </p:spPr>
      </p:pic>
      <p:sp>
        <p:nvSpPr>
          <p:cNvPr id="88067" name="Rectangle 3"/>
          <p:cNvSpPr>
            <a:spLocks noChangeArrowheads="1"/>
          </p:cNvSpPr>
          <p:nvPr/>
        </p:nvSpPr>
        <p:spPr bwMode="auto">
          <a:xfrm>
            <a:off x="468313" y="1196975"/>
            <a:ext cx="8280400" cy="641350"/>
          </a:xfrm>
          <a:prstGeom prst="rect">
            <a:avLst/>
          </a:prstGeom>
          <a:noFill/>
          <a:ln w="9525">
            <a:noFill/>
            <a:miter lim="800000"/>
            <a:headEnd/>
            <a:tailEnd/>
          </a:ln>
          <a:effectLst/>
        </p:spPr>
        <p:txBody>
          <a:bodyPr>
            <a:spAutoFit/>
          </a:bodyPr>
          <a:lstStyle/>
          <a:p>
            <a:pPr>
              <a:spcBef>
                <a:spcPct val="20000"/>
              </a:spcBef>
              <a:buFont typeface="Arial" pitchFamily="34" charset="0"/>
              <a:buNone/>
            </a:pPr>
            <a:r>
              <a:rPr lang="uk-UA"/>
              <a:t>Діяльнісний вимір предметної ІКТ-компетентності пов'язаний з такими  вміннями учнів молодшого шкільного віку:</a:t>
            </a:r>
            <a:endParaRPr lang="ru-RU"/>
          </a:p>
        </p:txBody>
      </p:sp>
      <p:sp>
        <p:nvSpPr>
          <p:cNvPr id="6" name="Выноска со стрелкой вниз 5"/>
          <p:cNvSpPr/>
          <p:nvPr/>
        </p:nvSpPr>
        <p:spPr>
          <a:xfrm>
            <a:off x="917553" y="1844664"/>
            <a:ext cx="7574007" cy="571505"/>
          </a:xfrm>
          <a:prstGeom prst="downArrowCallou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3200" i="1" dirty="0">
                <a:ln w="18415" cmpd="sng">
                  <a:solidFill>
                    <a:srgbClr val="FFFFFF"/>
                  </a:solidFill>
                  <a:prstDash val="solid"/>
                </a:ln>
                <a:solidFill>
                  <a:srgbClr val="FFFFFF"/>
                </a:solidFill>
                <a:effectLst>
                  <a:outerShdw blurRad="63500" dir="3600000" algn="tl" rotWithShape="0">
                    <a:srgbClr val="000000">
                      <a:alpha val="70000"/>
                    </a:srgbClr>
                  </a:outerShdw>
                </a:effectLst>
              </a:rPr>
              <a:t>Технологічні</a:t>
            </a: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8069" name="Rectangle 5"/>
          <p:cNvSpPr>
            <a:spLocks noChangeArrowheads="1"/>
          </p:cNvSpPr>
          <p:nvPr/>
        </p:nvSpPr>
        <p:spPr bwMode="auto">
          <a:xfrm>
            <a:off x="468313" y="2420938"/>
            <a:ext cx="8351837" cy="3113087"/>
          </a:xfrm>
          <a:prstGeom prst="rect">
            <a:avLst/>
          </a:prstGeom>
          <a:noFill/>
          <a:ln w="9525">
            <a:noFill/>
            <a:miter lim="800000"/>
            <a:headEnd/>
            <a:tailEnd/>
          </a:ln>
          <a:effectLst/>
        </p:spPr>
        <p:txBody>
          <a:bodyPr>
            <a:spAutoFit/>
          </a:bodyPr>
          <a:lstStyle/>
          <a:p>
            <a:r>
              <a:rPr lang="uk-UA" dirty="0">
                <a:solidFill>
                  <a:srgbClr val="000000"/>
                </a:solidFill>
              </a:rPr>
              <a:t>вмикає та вимикає комп’ютер; вибирає об’єкти та переміщує їх з використанням маніпулятора мишки; виконує операції над об’єктами, зокрема, над вікнами, файлами, папками; запускає програму на виконання та завершує роботу з нею; використовує клавіатуру для введення символів, слів, речень, текстів; здійснює підготовку та редагування нескладних текстів невеликого обсягу в середовищі текстового редактора; працює з графічними об’єктами у середовищі графічного редактора, створює елементарні малюнки та змінює значення властивостей створених малюнків; працює з комп'ютерними програмами підтримки  вивчення навчальних предметів; створює прості презентації  на 3-5 слайдів на </a:t>
            </a:r>
          </a:p>
          <a:p>
            <a:r>
              <a:rPr lang="uk-UA" dirty="0">
                <a:solidFill>
                  <a:srgbClr val="000000"/>
                </a:solidFill>
              </a:rPr>
              <a:t>підтримку власної проектної діяльності.</a:t>
            </a:r>
            <a:r>
              <a:rPr lang="uk-UA" dirty="0"/>
              <a:t>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p:txBody>
          <a:bodyPr/>
          <a:lstStyle/>
          <a:p>
            <a:pPr eaLnBrk="1" hangingPunct="1">
              <a:spcBef>
                <a:spcPct val="0"/>
              </a:spcBef>
              <a:buFontTx/>
              <a:buNone/>
            </a:pPr>
            <a:r>
              <a:rPr lang="uk-UA" sz="1800" smtClean="0">
                <a:solidFill>
                  <a:srgbClr val="000000"/>
                </a:solidFill>
                <a:latin typeface="Georgia" pitchFamily="18" charset="0"/>
              </a:rPr>
              <a:t>       одержує, створює і надсилає електронні листи; виконує пошук в Інтернеті зображень і текстів за вказаною темою; зберігає результати пошуку</a:t>
            </a:r>
            <a:endParaRPr lang="ru-RU" sz="1800" smtClean="0">
              <a:solidFill>
                <a:srgbClr val="000000"/>
              </a:solidFill>
              <a:latin typeface="Georgia" pitchFamily="18" charset="0"/>
            </a:endParaRPr>
          </a:p>
          <a:p>
            <a:pPr>
              <a:buFontTx/>
              <a:buNone/>
            </a:pPr>
            <a:endParaRPr lang="uk-UA" sz="1800" smtClean="0">
              <a:latin typeface="Georgia" pitchFamily="18" charset="0"/>
            </a:endParaRPr>
          </a:p>
        </p:txBody>
      </p:sp>
      <p:sp>
        <p:nvSpPr>
          <p:cNvPr id="6" name="Выноска со стрелкой вниз 5"/>
          <p:cNvSpPr/>
          <p:nvPr/>
        </p:nvSpPr>
        <p:spPr>
          <a:xfrm>
            <a:off x="1056401" y="807911"/>
            <a:ext cx="7574007" cy="785819"/>
          </a:xfrm>
          <a:prstGeom prst="downArrowCallou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Телекомунікаційні  :</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Выноска со стрелкой вниз 5"/>
          <p:cNvSpPr/>
          <p:nvPr/>
        </p:nvSpPr>
        <p:spPr>
          <a:xfrm>
            <a:off x="844524" y="2803516"/>
            <a:ext cx="7572428" cy="857256"/>
          </a:xfrm>
          <a:prstGeom prst="downArrowCallou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Алгоритмічні  :</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0357" name="Rectangle 5"/>
          <p:cNvSpPr>
            <a:spLocks noChangeArrowheads="1"/>
          </p:cNvSpPr>
          <p:nvPr/>
        </p:nvSpPr>
        <p:spPr bwMode="auto">
          <a:xfrm>
            <a:off x="611188" y="3860800"/>
            <a:ext cx="8208962" cy="1465263"/>
          </a:xfrm>
          <a:prstGeom prst="rect">
            <a:avLst/>
          </a:prstGeom>
          <a:noFill/>
          <a:ln w="9525">
            <a:noFill/>
            <a:miter lim="800000"/>
            <a:headEnd/>
            <a:tailEnd/>
          </a:ln>
          <a:effectLst/>
        </p:spPr>
        <p:txBody>
          <a:bodyPr>
            <a:spAutoFit/>
          </a:bodyPr>
          <a:lstStyle/>
          <a:p>
            <a:r>
              <a:rPr lang="uk-UA">
                <a:solidFill>
                  <a:srgbClr val="000000"/>
                </a:solidFill>
              </a:rPr>
              <a:t>складає алгоритми дій з повсякденного життя, з використанням матеріалу навчальних предметів (математики, української мови тощо); аналізує текст задачі; складає, записує і виконує найпростіші алгоритми для виконавців у визначеному середовищі, розрізняє основні алгоритмічні конструкції</a:t>
            </a:r>
            <a:endParaRPr lang="ru-RU">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Заголовок 4"/>
          <p:cNvPicPr>
            <a:picLocks noGrp="1" noChangeArrowheads="1"/>
          </p:cNvPicPr>
          <p:nvPr>
            <p:ph type="title" idx="4294967295"/>
          </p:nvPr>
        </p:nvPicPr>
        <p:blipFill>
          <a:blip r:embed="rId2"/>
          <a:srcRect/>
          <a:stretch>
            <a:fillRect/>
          </a:stretch>
        </p:blipFill>
        <p:spPr>
          <a:xfrm>
            <a:off x="1465263" y="476250"/>
            <a:ext cx="6211887" cy="1223963"/>
          </a:xfrm>
          <a:noFill/>
        </p:spPr>
      </p:pic>
      <p:sp>
        <p:nvSpPr>
          <p:cNvPr id="6" name="Выноска со стрелкой вниз 5"/>
          <p:cNvSpPr/>
          <p:nvPr/>
        </p:nvSpPr>
        <p:spPr>
          <a:xfrm>
            <a:off x="815584" y="1300705"/>
            <a:ext cx="7735631" cy="1463261"/>
          </a:xfrm>
          <a:prstGeom prst="downArrowCallou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uk-U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Курс «Сходинки до інформатики» розрахований на 105 годин </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Прямоугольник 6"/>
          <p:cNvSpPr/>
          <p:nvPr/>
        </p:nvSpPr>
        <p:spPr>
          <a:xfrm>
            <a:off x="714375" y="2714625"/>
            <a:ext cx="2428875" cy="2643188"/>
          </a:xfrm>
          <a:prstGeom prst="rect">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r>
              <a:rPr lang="uk-UA" dirty="0"/>
              <a:t>35 годин у 2 класі, з розрахунку 1 година на тиждень за рахунок інваріантної частини навчального плану.</a:t>
            </a:r>
            <a:endParaRPr lang="ru-RU" dirty="0"/>
          </a:p>
          <a:p>
            <a:pPr algn="ctr" fontAlgn="auto">
              <a:spcBef>
                <a:spcPts val="0"/>
              </a:spcBef>
              <a:spcAft>
                <a:spcPts val="0"/>
              </a:spcAft>
              <a:defRPr/>
            </a:pPr>
            <a:endParaRPr lang="ru-RU" dirty="0"/>
          </a:p>
        </p:txBody>
      </p:sp>
      <p:sp>
        <p:nvSpPr>
          <p:cNvPr id="9" name="Прямоугольник 8"/>
          <p:cNvSpPr/>
          <p:nvPr/>
        </p:nvSpPr>
        <p:spPr>
          <a:xfrm>
            <a:off x="3357563" y="3143250"/>
            <a:ext cx="2500312" cy="2643188"/>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uk-UA" dirty="0"/>
              <a:t>35 годин у 3 класі, з розрахунку 1 година на тиждень за рахунок інваріантної частини навчального плану.</a:t>
            </a:r>
            <a:endParaRPr lang="ru-RU" dirty="0"/>
          </a:p>
          <a:p>
            <a:pPr algn="ctr" fontAlgn="auto">
              <a:spcBef>
                <a:spcPts val="0"/>
              </a:spcBef>
              <a:spcAft>
                <a:spcPts val="0"/>
              </a:spcAft>
              <a:defRPr/>
            </a:pPr>
            <a:endParaRPr lang="ru-RU" dirty="0"/>
          </a:p>
        </p:txBody>
      </p:sp>
      <p:sp>
        <p:nvSpPr>
          <p:cNvPr id="10" name="Прямоугольник 9"/>
          <p:cNvSpPr/>
          <p:nvPr/>
        </p:nvSpPr>
        <p:spPr>
          <a:xfrm>
            <a:off x="6072188" y="2714625"/>
            <a:ext cx="2428875" cy="2500313"/>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uk-UA" dirty="0"/>
              <a:t>35 годин у 4 класі, з розрахунку 1 година на тиждень за рахунок інваріантної частини навчального плану.</a:t>
            </a:r>
            <a:endParaRPr lang="ru-RU" dirty="0"/>
          </a:p>
          <a:p>
            <a:pPr algn="ctr" fontAlgn="auto">
              <a:spcBef>
                <a:spcPts val="0"/>
              </a:spcBef>
              <a:spcAft>
                <a:spcPts val="0"/>
              </a:spcAft>
              <a:defRPr/>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Заголовок 4"/>
          <p:cNvPicPr>
            <a:picLocks noGrp="1" noChangeArrowheads="1"/>
          </p:cNvPicPr>
          <p:nvPr>
            <p:ph type="title"/>
          </p:nvPr>
        </p:nvPicPr>
        <p:blipFill>
          <a:blip r:embed="rId2"/>
          <a:srcRect/>
          <a:stretch>
            <a:fillRect/>
          </a:stretch>
        </p:blipFill>
        <p:spPr>
          <a:xfrm>
            <a:off x="1465263" y="274638"/>
            <a:ext cx="6211887" cy="1143000"/>
          </a:xfrm>
          <a:noFill/>
          <a:ln/>
        </p:spPr>
      </p:pic>
      <p:sp>
        <p:nvSpPr>
          <p:cNvPr id="6" name="Выноска со стрелкой вниз 5"/>
          <p:cNvSpPr/>
          <p:nvPr/>
        </p:nvSpPr>
        <p:spPr>
          <a:xfrm>
            <a:off x="777866" y="1017572"/>
            <a:ext cx="7931160" cy="1500198"/>
          </a:xfrm>
          <a:prstGeom prst="downArrowCallou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uk-UA" sz="2000" dirty="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rPr>
              <a:t>Відповідно до Державного стандарту початкової загальної освіти курс «Сходинки до інформатики» будується за такими </a:t>
            </a:r>
            <a:r>
              <a:rPr lang="uk-UA" sz="2000" i="1" dirty="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rPr>
              <a:t>змістовими лініями: </a:t>
            </a:r>
            <a:endParaRPr lang="ru-RU" sz="2000" dirty="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endParaRPr>
          </a:p>
        </p:txBody>
      </p:sp>
      <p:graphicFrame>
        <p:nvGraphicFramePr>
          <p:cNvPr id="11" name="Схема 10"/>
          <p:cNvGraphicFramePr/>
          <p:nvPr/>
        </p:nvGraphicFramePr>
        <p:xfrm>
          <a:off x="903260" y="2497133"/>
          <a:ext cx="6977090" cy="3357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Заголовок 4"/>
          <p:cNvPicPr>
            <a:picLocks noGrp="1" noChangeArrowheads="1"/>
          </p:cNvPicPr>
          <p:nvPr>
            <p:ph type="title"/>
          </p:nvPr>
        </p:nvPicPr>
        <p:blipFill>
          <a:blip r:embed="rId2"/>
          <a:srcRect/>
          <a:stretch>
            <a:fillRect/>
          </a:stretch>
        </p:blipFill>
        <p:spPr>
          <a:xfrm>
            <a:off x="895350" y="274638"/>
            <a:ext cx="7351713" cy="1143000"/>
          </a:xfrm>
          <a:noFill/>
          <a:ln/>
        </p:spPr>
      </p:pic>
      <p:sp>
        <p:nvSpPr>
          <p:cNvPr id="10" name="Прямоугольник 9"/>
          <p:cNvSpPr/>
          <p:nvPr/>
        </p:nvSpPr>
        <p:spPr>
          <a:xfrm>
            <a:off x="1182667" y="877873"/>
            <a:ext cx="6643733" cy="642942"/>
          </a:xfrm>
          <a:prstGeom prst="rect">
            <a:avLst/>
          </a:prstGeom>
          <a:solidFill>
            <a:schemeClr val="accent2"/>
          </a:soli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uk-UA" sz="2400" i="1" dirty="0">
                <a:ln w="18415" cmpd="sng">
                  <a:solidFill>
                    <a:srgbClr val="FFFFFF"/>
                  </a:solidFill>
                  <a:prstDash val="solid"/>
                </a:ln>
                <a:solidFill>
                  <a:srgbClr val="FFFFFF"/>
                </a:solidFill>
                <a:effectLst>
                  <a:outerShdw blurRad="63500" dir="3600000" algn="tl" rotWithShape="0">
                    <a:srgbClr val="000000">
                      <a:alpha val="70000"/>
                    </a:srgbClr>
                  </a:outerShdw>
                </a:effectLst>
              </a:rPr>
              <a:t>Комп’ютер та його складові</a:t>
            </a:r>
            <a:r>
              <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Прямоугольник 6"/>
          <p:cNvSpPr/>
          <p:nvPr/>
        </p:nvSpPr>
        <p:spPr>
          <a:xfrm>
            <a:off x="1071538" y="3000372"/>
            <a:ext cx="7194222" cy="1817206"/>
          </a:xfrm>
          <a:prstGeom prst="rect">
            <a:avLst/>
          </a:prstGeom>
          <a:solidFill>
            <a:schemeClr val="accent1">
              <a:lumMod val="40000"/>
              <a:lumOff val="60000"/>
            </a:schemeClr>
          </a:solidFill>
          <a:ln w="76200"/>
        </p:spPr>
        <p:style>
          <a:lnRef idx="2">
            <a:schemeClr val="accent3"/>
          </a:lnRef>
          <a:fillRef idx="1">
            <a:schemeClr val="lt1"/>
          </a:fillRef>
          <a:effectRef idx="0">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uk-UA" sz="2400" b="1" spc="50" dirty="0">
                <a:ln w="11430"/>
                <a:solidFill>
                  <a:schemeClr val="tx1"/>
                </a:solidFill>
              </a:rPr>
              <a:t>Завданням змістової лінії є початкове ознайомлення учнів із складовими частинами комп’ютера, їхнім призначенням, а також застосуванням комп’ютерів у різних сферах сучасного інформаційного суспільства. </a:t>
            </a:r>
            <a:r>
              <a:rPr lang="uk-UA" sz="2400" b="1" spc="50" dirty="0" smtClean="0">
                <a:ln w="11430"/>
                <a:solidFill>
                  <a:schemeClr val="tx1"/>
                </a:solidFill>
              </a:rPr>
              <a:t>В межах цієї змістової лінії у 2-му класі передбачається також опанування учнями способів запуску програм на виконання, завершення роботи з програмами, оволодіння навичками роботи з пристроями введення.</a:t>
            </a:r>
            <a:endParaRPr lang="ru-RU" sz="2400" b="1" spc="50" dirty="0">
              <a:ln w="1143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6"/>
          <p:cNvSpPr/>
          <p:nvPr/>
        </p:nvSpPr>
        <p:spPr>
          <a:xfrm>
            <a:off x="928662" y="2786058"/>
            <a:ext cx="7194604" cy="1885436"/>
          </a:xfrm>
          <a:prstGeom prst="rect">
            <a:avLst/>
          </a:prstGeom>
          <a:solidFill>
            <a:schemeClr val="accent1">
              <a:lumMod val="40000"/>
              <a:lumOff val="60000"/>
            </a:schemeClr>
          </a:solidFill>
          <a:ln w="76200"/>
        </p:spPr>
        <p:style>
          <a:lnRef idx="2">
            <a:schemeClr val="accent3"/>
          </a:lnRef>
          <a:fillRef idx="1">
            <a:schemeClr val="lt1"/>
          </a:fillRef>
          <a:effectRef idx="0">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uk-UA" sz="2400" b="1" dirty="0"/>
              <a:t>Завданням змістової лінії  ознайомлення учнів з поняттями </a:t>
            </a:r>
            <a:r>
              <a:rPr lang="uk-UA" sz="2400" b="1" i="1" dirty="0"/>
              <a:t>повідомлення</a:t>
            </a:r>
            <a:r>
              <a:rPr lang="uk-UA" sz="2400" b="1" dirty="0"/>
              <a:t>, </a:t>
            </a:r>
            <a:r>
              <a:rPr lang="uk-UA" sz="2400" b="1" i="1" dirty="0"/>
              <a:t>інформація</a:t>
            </a:r>
            <a:r>
              <a:rPr lang="uk-UA" sz="2400" b="1" dirty="0"/>
              <a:t>, </a:t>
            </a:r>
            <a:r>
              <a:rPr lang="uk-UA" sz="2400" b="1" i="1" dirty="0"/>
              <a:t>дані</a:t>
            </a:r>
            <a:r>
              <a:rPr lang="uk-UA" sz="2400" b="1" dirty="0"/>
              <a:t>. Поняття </a:t>
            </a:r>
            <a:r>
              <a:rPr lang="uk-UA" sz="2400" b="1" i="1" dirty="0"/>
              <a:t>повідомлення</a:t>
            </a:r>
            <a:r>
              <a:rPr lang="uk-UA" sz="2400" b="1" dirty="0"/>
              <a:t>, </a:t>
            </a:r>
            <a:r>
              <a:rPr lang="uk-UA" sz="2400" b="1" i="1" dirty="0"/>
              <a:t>інформація</a:t>
            </a:r>
            <a:r>
              <a:rPr lang="uk-UA" sz="2400" b="1" dirty="0"/>
              <a:t> та </a:t>
            </a:r>
            <a:r>
              <a:rPr lang="uk-UA" sz="2400" b="1" i="1" dirty="0"/>
              <a:t>дані</a:t>
            </a:r>
            <a:r>
              <a:rPr lang="uk-UA" sz="2400" b="1" dirty="0"/>
              <a:t> учні мають розуміти на інтуїтивному рівні, вміти наводити приклади повідомлень, розуміти, що повідомлення передають інформацію - відомості про предмети, живі істоти і явища оточуючого світу.</a:t>
            </a:r>
            <a:endParaRPr lang="ru-RU" sz="2400" b="1" spc="50" dirty="0">
              <a:ln w="11430"/>
              <a:solidFill>
                <a:schemeClr val="tx1"/>
              </a:solidFill>
            </a:endParaRPr>
          </a:p>
        </p:txBody>
      </p:sp>
      <p:sp>
        <p:nvSpPr>
          <p:cNvPr id="5" name="Прямоугольник 8"/>
          <p:cNvSpPr/>
          <p:nvPr/>
        </p:nvSpPr>
        <p:spPr>
          <a:xfrm>
            <a:off x="1000100" y="1000108"/>
            <a:ext cx="6643733" cy="642942"/>
          </a:xfrm>
          <a:prstGeom prst="rect">
            <a:avLst/>
          </a:prstGeom>
          <a:solidFill>
            <a:srgbClr val="D1AB09"/>
          </a:soli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uk-UA" sz="2400" dirty="0">
                <a:ln w="18415" cmpd="sng">
                  <a:solidFill>
                    <a:srgbClr val="FFFFFF"/>
                  </a:solidFill>
                  <a:prstDash val="solid"/>
                </a:ln>
                <a:solidFill>
                  <a:srgbClr val="FFFFFF"/>
                </a:solidFill>
              </a:rPr>
              <a:t>«</a:t>
            </a:r>
            <a:r>
              <a:rPr lang="uk-UA" sz="2400" i="1" dirty="0">
                <a:ln w="18415" cmpd="sng">
                  <a:solidFill>
                    <a:srgbClr val="FFFFFF"/>
                  </a:solidFill>
                  <a:prstDash val="solid"/>
                </a:ln>
                <a:solidFill>
                  <a:srgbClr val="FFFFFF"/>
                </a:solidFill>
              </a:rPr>
              <a:t>Інформація та інформаційні процеси</a:t>
            </a:r>
            <a:r>
              <a:rPr lang="uk-UA" sz="2400" dirty="0">
                <a:ln w="18415" cmpd="sng">
                  <a:solidFill>
                    <a:srgbClr val="FFFFFF"/>
                  </a:solidFill>
                  <a:prstDash val="solid"/>
                </a:ln>
                <a:solidFill>
                  <a:srgbClr val="FFFFFF"/>
                </a:solidFill>
              </a:rPr>
              <a:t>» </a:t>
            </a:r>
            <a:endParaRPr lang="ru-RU" sz="2400" dirty="0">
              <a:ln w="18415" cmpd="sng">
                <a:solidFill>
                  <a:srgbClr val="FFFFFF"/>
                </a:solidFill>
                <a:prstDash val="solid"/>
              </a:ln>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1071538" y="714356"/>
            <a:ext cx="6643734" cy="642942"/>
          </a:xfrm>
          <a:prstGeom prst="rect">
            <a:avLst/>
          </a:prstGeom>
          <a:solidFill>
            <a:srgbClr val="CD9E3F"/>
          </a:soli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uk-UA" sz="2400" i="1" dirty="0">
                <a:ln w="18415" cmpd="sng">
                  <a:solidFill>
                    <a:srgbClr val="FFFFFF"/>
                  </a:solidFill>
                  <a:prstDash val="solid"/>
                </a:ln>
                <a:solidFill>
                  <a:srgbClr val="FFFFFF"/>
                </a:solidFill>
                <a:effectLst>
                  <a:outerShdw blurRad="63500" dir="3600000" algn="tl" rotWithShape="0">
                    <a:srgbClr val="000000">
                      <a:alpha val="70000"/>
                    </a:srgbClr>
                  </a:outerShdw>
                </a:effectLst>
              </a:rPr>
              <a:t>Використання інформаційних технологій</a:t>
            </a:r>
            <a:r>
              <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Прямоугольник 6"/>
          <p:cNvSpPr/>
          <p:nvPr/>
        </p:nvSpPr>
        <p:spPr>
          <a:xfrm>
            <a:off x="857224" y="2071678"/>
            <a:ext cx="7788297" cy="1604506"/>
          </a:xfrm>
          <a:prstGeom prst="rect">
            <a:avLst/>
          </a:prstGeom>
          <a:solidFill>
            <a:schemeClr val="accent1">
              <a:lumMod val="40000"/>
              <a:lumOff val="60000"/>
            </a:schemeClr>
          </a:solidFill>
          <a:ln w="76200"/>
        </p:spPr>
        <p:style>
          <a:lnRef idx="2">
            <a:schemeClr val="accent3"/>
          </a:lnRef>
          <a:fillRef idx="1">
            <a:schemeClr val="lt1"/>
          </a:fillRef>
          <a:effectRef idx="0">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uk-UA" sz="2400" b="1" spc="50" dirty="0">
                <a:ln w="11430"/>
                <a:solidFill>
                  <a:schemeClr val="tx1"/>
                </a:solidFill>
              </a:rPr>
              <a:t>Завданням змістової лінії </a:t>
            </a:r>
            <a:r>
              <a:rPr lang="uk-UA" sz="2400" b="1" dirty="0"/>
              <a:t>є початкове ознайомлення учнів з графічним редактором, </a:t>
            </a:r>
            <a:r>
              <a:rPr lang="uk-UA" sz="2400" b="1" dirty="0" err="1"/>
              <a:t>редактором</a:t>
            </a:r>
            <a:r>
              <a:rPr lang="uk-UA" sz="2400" b="1" dirty="0"/>
              <a:t> комп’ютерних презентацій, текстовим редактором та формування навичок створювати та редагувати різноманітні об’єкти, здійснювати над ними типові операції по зміні значень властивостей.</a:t>
            </a:r>
            <a:r>
              <a:rPr lang="uk-UA" sz="2400" b="1" spc="50" dirty="0">
                <a:ln w="11430"/>
                <a:solidFill>
                  <a:schemeClr val="tx1"/>
                </a:solidFill>
              </a:rPr>
              <a:t>  </a:t>
            </a:r>
            <a:endParaRPr lang="ru-RU" sz="2400" b="1" spc="50" dirty="0">
              <a:ln w="1143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6"/>
          <p:cNvSpPr/>
          <p:nvPr/>
        </p:nvSpPr>
        <p:spPr>
          <a:xfrm>
            <a:off x="928662" y="2500306"/>
            <a:ext cx="7786741" cy="2061987"/>
          </a:xfrm>
          <a:prstGeom prst="rect">
            <a:avLst/>
          </a:prstGeom>
          <a:solidFill>
            <a:schemeClr val="accent1">
              <a:lumMod val="40000"/>
              <a:lumOff val="60000"/>
            </a:schemeClr>
          </a:solidFill>
          <a:ln w="76200"/>
        </p:spPr>
        <p:style>
          <a:lnRef idx="2">
            <a:schemeClr val="accent3"/>
          </a:lnRef>
          <a:fillRef idx="1">
            <a:schemeClr val="lt1"/>
          </a:fillRef>
          <a:effectRef idx="0">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uk-UA" sz="2400" b="1" dirty="0" smtClean="0"/>
              <a:t>Головною </a:t>
            </a:r>
            <a:r>
              <a:rPr lang="uk-UA" sz="2400" b="1" dirty="0"/>
              <a:t>метою алгоритмічної лінії є вміння розв’язувати значущі для учнів задачі з їх повсякденного життя, застосовуючи алгоритмічний підхід: уміння планувати послідовність дій для досягнення цілей,  передбачати можливі наслідки; розв’язувати задачі, для яких відповіддю є не число або твердження, а опис послідовності дій, створення моделі, схеми, графіка тощо.</a:t>
            </a:r>
            <a:endParaRPr lang="ru-RU" sz="2400" b="1" dirty="0"/>
          </a:p>
          <a:p>
            <a:pPr fontAlgn="auto">
              <a:spcBef>
                <a:spcPts val="0"/>
              </a:spcBef>
              <a:spcAft>
                <a:spcPts val="0"/>
              </a:spcAft>
              <a:defRPr/>
            </a:pPr>
            <a:endParaRPr lang="ru-RU" sz="2400" b="1" spc="50" dirty="0">
              <a:ln w="11430"/>
              <a:solidFill>
                <a:schemeClr val="tx1"/>
              </a:solidFill>
            </a:endParaRPr>
          </a:p>
        </p:txBody>
      </p:sp>
      <p:sp>
        <p:nvSpPr>
          <p:cNvPr id="6" name="Прямоугольник 9"/>
          <p:cNvSpPr/>
          <p:nvPr/>
        </p:nvSpPr>
        <p:spPr>
          <a:xfrm>
            <a:off x="1000100" y="857232"/>
            <a:ext cx="6643734" cy="642942"/>
          </a:xfrm>
          <a:prstGeom prst="rect">
            <a:avLst/>
          </a:prstGeom>
          <a:solidFill>
            <a:srgbClr val="A6AE40"/>
          </a:soli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uk-UA" sz="2400" i="1" dirty="0">
                <a:ln w="18415" cmpd="sng">
                  <a:solidFill>
                    <a:srgbClr val="FFFFFF"/>
                  </a:solidFill>
                  <a:prstDash val="solid"/>
                </a:ln>
                <a:solidFill>
                  <a:srgbClr val="FFFFFF"/>
                </a:solidFill>
                <a:effectLst>
                  <a:outerShdw blurRad="63500" dir="3600000" algn="tl" rotWithShape="0">
                    <a:srgbClr val="000000">
                      <a:alpha val="70000"/>
                    </a:srgbClr>
                  </a:outerShdw>
                </a:effectLst>
              </a:rPr>
              <a:t>Алгоритми і виконавці</a:t>
            </a:r>
            <a:r>
              <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6"/>
          <p:cNvSpPr/>
          <p:nvPr/>
        </p:nvSpPr>
        <p:spPr>
          <a:xfrm>
            <a:off x="857224" y="2571744"/>
            <a:ext cx="7786742" cy="1534054"/>
          </a:xfrm>
          <a:prstGeom prst="rect">
            <a:avLst/>
          </a:prstGeom>
          <a:solidFill>
            <a:schemeClr val="accent1">
              <a:lumMod val="40000"/>
              <a:lumOff val="60000"/>
            </a:schemeClr>
          </a:solidFill>
          <a:ln w="76200"/>
        </p:spPr>
        <p:style>
          <a:lnRef idx="2">
            <a:schemeClr val="accent3"/>
          </a:lnRef>
          <a:fillRef idx="1">
            <a:schemeClr val="lt1"/>
          </a:fillRef>
          <a:effectRef idx="0">
            <a:schemeClr val="accent3"/>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uk-UA" sz="2400" b="1" dirty="0"/>
              <a:t>Завданням змістової лінії «</a:t>
            </a:r>
            <a:r>
              <a:rPr lang="uk-UA" sz="2400" b="1" i="1" dirty="0"/>
              <a:t>Комунікаційні </a:t>
            </a:r>
            <a:r>
              <a:rPr lang="uk-UA" sz="2400" b="1" i="1" dirty="0" smtClean="0"/>
              <a:t>технології</a:t>
            </a:r>
            <a:r>
              <a:rPr lang="uk-UA" sz="2400" b="1" dirty="0"/>
              <a:t>» є початкове ознайомлення учнів з поняттям комп’ютерної мережі (локальної і глобальної) та можливими напрямами їх використання в житті людини. </a:t>
            </a:r>
            <a:endParaRPr lang="ru-RU" sz="2400" b="1" spc="50" dirty="0">
              <a:ln w="11430"/>
              <a:solidFill>
                <a:schemeClr val="tx1"/>
              </a:solidFill>
            </a:endParaRPr>
          </a:p>
        </p:txBody>
      </p:sp>
      <p:sp>
        <p:nvSpPr>
          <p:cNvPr id="5" name="Прямоугольник 9"/>
          <p:cNvSpPr/>
          <p:nvPr/>
        </p:nvSpPr>
        <p:spPr>
          <a:xfrm>
            <a:off x="1357290" y="1000108"/>
            <a:ext cx="6643734" cy="642942"/>
          </a:xfrm>
          <a:prstGeom prst="rect">
            <a:avLst/>
          </a:prstGeom>
          <a:solidFill>
            <a:srgbClr val="A6AE40"/>
          </a:soli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uk-UA" sz="2400" i="1" dirty="0">
                <a:ln w="18415" cmpd="sng">
                  <a:solidFill>
                    <a:srgbClr val="FFFFFF"/>
                  </a:solidFill>
                  <a:prstDash val="solid"/>
                </a:ln>
                <a:solidFill>
                  <a:srgbClr val="FFFFFF"/>
                </a:solidFill>
                <a:effectLst>
                  <a:outerShdw blurRad="63500" dir="3600000" algn="tl" rotWithShape="0">
                    <a:srgbClr val="000000">
                      <a:alpha val="70000"/>
                    </a:srgbClr>
                  </a:outerShdw>
                </a:effectLst>
              </a:rPr>
              <a:t>Комунікаційні технології</a:t>
            </a:r>
            <a:r>
              <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8"/>
          <p:cNvSpPr txBox="1">
            <a:spLocks noChangeArrowheads="1"/>
          </p:cNvSpPr>
          <p:nvPr/>
        </p:nvSpPr>
        <p:spPr bwMode="auto">
          <a:xfrm>
            <a:off x="827088" y="1700213"/>
            <a:ext cx="7561262" cy="3457575"/>
          </a:xfrm>
          <a:prstGeom prst="rect">
            <a:avLst/>
          </a:prstGeom>
          <a:noFill/>
          <a:ln w="9525">
            <a:noFill/>
            <a:miter lim="800000"/>
            <a:headEnd/>
            <a:tailEnd/>
          </a:ln>
        </p:spPr>
        <p:txBody>
          <a:bodyPr/>
          <a:lstStyle/>
          <a:p>
            <a:pPr marL="342900" indent="-342900" algn="just" eaLnBrk="0" hangingPunct="0">
              <a:buFont typeface="Wingdings" pitchFamily="2" charset="2"/>
              <a:buChar char="v"/>
            </a:pPr>
            <a:r>
              <a:rPr lang="uk-UA" sz="2000" dirty="0" smtClean="0"/>
              <a:t>ознайомити </a:t>
            </a:r>
            <a:r>
              <a:rPr lang="uk-UA" sz="2000" dirty="0"/>
              <a:t>з оновленим Державним стандартом початкової загальної освіти, освітньою галуззю «Технології» початкової школи, в якій виокремлено змістову лінію «Ознайомлення з інформаційно-комунікаційними </a:t>
            </a:r>
            <a:r>
              <a:rPr lang="uk-UA" sz="2000" dirty="0" smtClean="0"/>
              <a:t>технологіями;</a:t>
            </a:r>
            <a:endParaRPr lang="uk-UA" sz="2000" dirty="0"/>
          </a:p>
          <a:p>
            <a:pPr marL="342900" indent="-342900" algn="just" eaLnBrk="0" hangingPunct="0">
              <a:buFont typeface="Wingdings" pitchFamily="2" charset="2"/>
              <a:buChar char="v"/>
            </a:pPr>
            <a:r>
              <a:rPr lang="uk-UA" sz="2000" dirty="0"/>
              <a:t>надати методичні рекомендації </a:t>
            </a:r>
            <a:r>
              <a:rPr lang="uk-UA" sz="2000" dirty="0" smtClean="0"/>
              <a:t>викладання </a:t>
            </a:r>
            <a:r>
              <a:rPr lang="uk-UA" sz="2000" dirty="0"/>
              <a:t>інформатики  в початкових класах;</a:t>
            </a:r>
          </a:p>
          <a:p>
            <a:pPr marL="342900" indent="-342900" algn="just" eaLnBrk="0" hangingPunct="0">
              <a:buFont typeface="Wingdings" pitchFamily="2" charset="2"/>
              <a:buChar char="v"/>
            </a:pPr>
            <a:r>
              <a:rPr lang="uk-UA" sz="2000" dirty="0"/>
              <a:t>ознайомити з інформаційно-методичним забезпеченням </a:t>
            </a:r>
            <a:r>
              <a:rPr lang="uk-UA" sz="2000" dirty="0" smtClean="0"/>
              <a:t>освітнього </a:t>
            </a:r>
            <a:r>
              <a:rPr lang="uk-UA" sz="2000" dirty="0"/>
              <a:t>процесу в початковій школі.</a:t>
            </a:r>
            <a:r>
              <a:rPr lang="uk-UA" sz="2000" dirty="0">
                <a:latin typeface="Arial" pitchFamily="34" charset="0"/>
              </a:rPr>
              <a:t> </a:t>
            </a:r>
            <a:endParaRPr lang="uk-UA" sz="2000" dirty="0" smtClean="0">
              <a:latin typeface="Arial" pitchFamily="34" charset="0"/>
            </a:endParaRPr>
          </a:p>
          <a:p>
            <a:pPr marL="342900" indent="-342900" algn="just" eaLnBrk="0" hangingPunct="0"/>
            <a:endParaRPr lang="uk-UA" sz="2000" dirty="0">
              <a:latin typeface="Arial" pitchFamily="34" charset="0"/>
            </a:endParaRPr>
          </a:p>
        </p:txBody>
      </p:sp>
      <p:sp>
        <p:nvSpPr>
          <p:cNvPr id="20483" name="Text Box 18"/>
          <p:cNvSpPr txBox="1">
            <a:spLocks noChangeArrowheads="1"/>
          </p:cNvSpPr>
          <p:nvPr/>
        </p:nvSpPr>
        <p:spPr bwMode="auto">
          <a:xfrm>
            <a:off x="611188" y="908050"/>
            <a:ext cx="8207375" cy="1265731"/>
          </a:xfrm>
          <a:prstGeom prst="rect">
            <a:avLst/>
          </a:prstGeom>
          <a:noFill/>
          <a:ln w="9525">
            <a:noFill/>
            <a:miter lim="800000"/>
            <a:headEnd/>
            <a:tailEnd/>
          </a:ln>
        </p:spPr>
        <p:txBody>
          <a:bodyPr>
            <a:spAutoFit/>
          </a:bodyPr>
          <a:lstStyle/>
          <a:p>
            <a:pPr algn="ctr">
              <a:lnSpc>
                <a:spcPct val="110000"/>
              </a:lnSpc>
            </a:pPr>
            <a:endParaRPr lang="uk-UA" sz="3600" b="1" i="1" dirty="0" smtClean="0">
              <a:solidFill>
                <a:srgbClr val="800000"/>
              </a:solidFill>
            </a:endParaRPr>
          </a:p>
          <a:p>
            <a:pPr algn="ctr">
              <a:lnSpc>
                <a:spcPct val="110000"/>
              </a:lnSpc>
            </a:pPr>
            <a:endParaRPr lang="uk-UA" sz="3600" b="1" i="1" dirty="0">
              <a:solidFill>
                <a:srgbClr val="800000"/>
              </a:solidFill>
            </a:endParaRPr>
          </a:p>
        </p:txBody>
      </p:sp>
      <p:sp>
        <p:nvSpPr>
          <p:cNvPr id="4" name="TextBox 3"/>
          <p:cNvSpPr txBox="1"/>
          <p:nvPr/>
        </p:nvSpPr>
        <p:spPr>
          <a:xfrm>
            <a:off x="3428992" y="1214422"/>
            <a:ext cx="1459054" cy="584775"/>
          </a:xfrm>
          <a:prstGeom prst="rect">
            <a:avLst/>
          </a:prstGeom>
          <a:noFill/>
        </p:spPr>
        <p:txBody>
          <a:bodyPr wrap="none" rtlCol="0">
            <a:spAutoFit/>
          </a:bodyPr>
          <a:lstStyle/>
          <a:p>
            <a:r>
              <a:rPr lang="uk-UA" sz="3200" b="1" dirty="0" smtClean="0">
                <a:solidFill>
                  <a:srgbClr val="C00000"/>
                </a:solidFill>
              </a:rPr>
              <a:t>Мета</a:t>
            </a:r>
            <a:r>
              <a:rPr lang="uk-UA" sz="3200" b="1" dirty="0" smtClean="0">
                <a:solidFill>
                  <a:srgbClr val="FF0000"/>
                </a:solidFill>
              </a:rPr>
              <a:t>:</a:t>
            </a:r>
            <a:endParaRPr lang="uk-UA" sz="32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a:xfrm>
            <a:off x="357158" y="285728"/>
            <a:ext cx="8229600" cy="1143000"/>
          </a:xfrm>
        </p:spPr>
        <p:txBody>
          <a:bodyPr/>
          <a:lstStyle/>
          <a:p>
            <a:pPr eaLnBrk="1" hangingPunct="1"/>
            <a:r>
              <a:rPr lang="uk-UA" sz="2800" b="1" i="1" smtClean="0">
                <a:solidFill>
                  <a:srgbClr val="800000"/>
                </a:solidFill>
              </a:rPr>
              <a:t>Характеристика умов навчання</a:t>
            </a:r>
          </a:p>
        </p:txBody>
      </p:sp>
      <p:sp>
        <p:nvSpPr>
          <p:cNvPr id="40963" name="Объект 2"/>
          <p:cNvSpPr>
            <a:spLocks noGrp="1"/>
          </p:cNvSpPr>
          <p:nvPr>
            <p:ph sz="half" idx="2"/>
          </p:nvPr>
        </p:nvSpPr>
        <p:spPr>
          <a:xfrm>
            <a:off x="1357290" y="1285860"/>
            <a:ext cx="6572296" cy="4751387"/>
          </a:xfrm>
        </p:spPr>
        <p:txBody>
          <a:bodyPr/>
          <a:lstStyle/>
          <a:p>
            <a:pPr algn="just" eaLnBrk="1" hangingPunct="1"/>
            <a:r>
              <a:rPr lang="uk-UA" dirty="0" smtClean="0"/>
              <a:t>При вивченні курсу «Сходинки до інформатики» кожний урок проводиться із використанням комп’ютерів. Тому на кожному уроці класи діляться на підгрупи так, щоб кожен учень був забезпечений індивідуальним робочим місцем за комп‘ютером, але не менше 8 учнів у підгрупі.</a:t>
            </a:r>
          </a:p>
          <a:p>
            <a:pPr algn="just" eaLnBrk="1" hangingPunct="1"/>
            <a:r>
              <a:rPr lang="uk-UA" dirty="0" smtClean="0"/>
              <a:t>Згідно санітарно-гігієнічних норм час роботи учнів за комп’ютером на 1 уроці не повинен перевищувати 15 хв. </a:t>
            </a:r>
          </a:p>
          <a:p>
            <a:pPr eaLnBrk="1" hangingPunct="1"/>
            <a:endParaRPr lang="uk-UA" sz="2000" dirty="0" smtClean="0"/>
          </a:p>
          <a:p>
            <a:pPr eaLnBrk="1" hangingPunct="1"/>
            <a:endParaRPr lang="uk-UA" dirty="0" smtClean="0"/>
          </a:p>
        </p:txBody>
      </p:sp>
      <p:sp>
        <p:nvSpPr>
          <p:cNvPr id="40964" name="Текст 5"/>
          <p:cNvSpPr>
            <a:spLocks noGrp="1"/>
          </p:cNvSpPr>
          <p:nvPr>
            <p:ph type="body" sz="quarter" idx="3"/>
          </p:nvPr>
        </p:nvSpPr>
        <p:spPr>
          <a:xfrm>
            <a:off x="4643438" y="981075"/>
            <a:ext cx="4041775" cy="639763"/>
          </a:xfrm>
        </p:spPr>
        <p:txBody>
          <a:bodyPr/>
          <a:lstStyle/>
          <a:p>
            <a:pPr eaLnBrk="1" hangingPunct="1"/>
            <a:endParaRPr lang="uk-UA" dirty="0" smtClean="0"/>
          </a:p>
        </p:txBody>
      </p:sp>
      <p:sp>
        <p:nvSpPr>
          <p:cNvPr id="40965" name="Объект 6"/>
          <p:cNvSpPr>
            <a:spLocks noGrp="1"/>
          </p:cNvSpPr>
          <p:nvPr>
            <p:ph sz="quarter" idx="4"/>
          </p:nvPr>
        </p:nvSpPr>
        <p:spPr>
          <a:xfrm>
            <a:off x="4716463" y="1628775"/>
            <a:ext cx="4041775" cy="3951288"/>
          </a:xfrm>
        </p:spPr>
        <p:txBody>
          <a:bodyPr/>
          <a:lstStyle/>
          <a:p>
            <a:pPr algn="just" eaLnBrk="1" hangingPunct="1">
              <a:buNone/>
            </a:pPr>
            <a:endParaRPr lang="uk-UA" sz="1500" dirty="0" smtClean="0"/>
          </a:p>
        </p:txBody>
      </p:sp>
      <p:sp>
        <p:nvSpPr>
          <p:cNvPr id="7" name="TextBox 6"/>
          <p:cNvSpPr txBox="1"/>
          <p:nvPr/>
        </p:nvSpPr>
        <p:spPr>
          <a:xfrm>
            <a:off x="-214346" y="1428736"/>
            <a:ext cx="184731" cy="369332"/>
          </a:xfrm>
          <a:prstGeom prst="rect">
            <a:avLst/>
          </a:prstGeom>
          <a:noFill/>
        </p:spPr>
        <p:txBody>
          <a:bodyPr wrap="none" rtlCol="0">
            <a:spAutoFit/>
          </a:bodyPr>
          <a:lstStyle/>
          <a:p>
            <a:endParaRPr lang="uk-U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uk-UA" dirty="0" smtClean="0">
                <a:solidFill>
                  <a:schemeClr val="tx1"/>
                </a:solidFill>
                <a:effectLst>
                  <a:outerShdw blurRad="38100" dist="38100" dir="2700000" algn="tl">
                    <a:srgbClr val="C0C0C0"/>
                  </a:outerShdw>
                </a:effectLst>
              </a:rPr>
              <a:t>Перелік програмних засобів</a:t>
            </a:r>
          </a:p>
        </p:txBody>
      </p:sp>
      <p:pic>
        <p:nvPicPr>
          <p:cNvPr id="74756" name="Picture 3"/>
          <p:cNvPicPr>
            <a:picLocks noGrp="1" noChangeAspect="1" noChangeArrowheads="1"/>
          </p:cNvPicPr>
          <p:nvPr>
            <p:ph type="body" idx="1"/>
          </p:nvPr>
        </p:nvPicPr>
        <p:blipFill>
          <a:blip r:embed="rId2"/>
          <a:srcRect/>
          <a:stretch>
            <a:fillRect/>
          </a:stretch>
        </p:blipFill>
        <p:spPr>
          <a:xfrm>
            <a:off x="6227763" y="2852738"/>
            <a:ext cx="2674937" cy="3048000"/>
          </a:xfrm>
          <a:noFill/>
          <a:ln/>
        </p:spPr>
      </p:pic>
      <p:sp>
        <p:nvSpPr>
          <p:cNvPr id="74757" name="Rectangle 5"/>
          <p:cNvSpPr>
            <a:spLocks noChangeArrowheads="1"/>
          </p:cNvSpPr>
          <p:nvPr/>
        </p:nvSpPr>
        <p:spPr bwMode="auto">
          <a:xfrm>
            <a:off x="1071538" y="1571612"/>
            <a:ext cx="5472112" cy="5262979"/>
          </a:xfrm>
          <a:prstGeom prst="rect">
            <a:avLst/>
          </a:prstGeom>
          <a:noFill/>
          <a:ln w="9525">
            <a:noFill/>
            <a:miter lim="800000"/>
            <a:headEnd/>
            <a:tailEnd/>
          </a:ln>
          <a:effectLst/>
        </p:spPr>
        <p:txBody>
          <a:bodyPr>
            <a:spAutoFit/>
          </a:bodyPr>
          <a:lstStyle/>
          <a:p>
            <a:pPr>
              <a:buFont typeface="Arial" charset="0"/>
              <a:buChar char="•"/>
            </a:pPr>
            <a:r>
              <a:rPr lang="uk-UA" sz="2400" dirty="0" smtClean="0">
                <a:effectLst>
                  <a:outerShdw blurRad="38100" dist="38100" dir="2700000" algn="tl">
                    <a:srgbClr val="C0C0C0"/>
                  </a:outerShdw>
                </a:effectLst>
              </a:rPr>
              <a:t>Операційна система;</a:t>
            </a:r>
          </a:p>
          <a:p>
            <a:pPr>
              <a:buFont typeface="Arial" charset="0"/>
              <a:buChar char="•"/>
            </a:pPr>
            <a:r>
              <a:rPr lang="uk-UA" sz="2400" dirty="0" smtClean="0">
                <a:effectLst>
                  <a:outerShdw blurRad="38100" dist="38100" dir="2700000" algn="tl">
                    <a:srgbClr val="C0C0C0"/>
                  </a:outerShdw>
                </a:effectLst>
              </a:rPr>
              <a:t>програми на розвиток логічного та критичного мислення;</a:t>
            </a:r>
          </a:p>
          <a:p>
            <a:pPr>
              <a:buFont typeface="Arial" charset="0"/>
              <a:buChar char="•"/>
            </a:pPr>
            <a:r>
              <a:rPr lang="uk-UA" sz="2400" dirty="0" smtClean="0">
                <a:effectLst>
                  <a:outerShdw blurRad="38100" dist="38100" dir="2700000" algn="tl">
                    <a:srgbClr val="C0C0C0"/>
                  </a:outerShdw>
                </a:effectLst>
              </a:rPr>
              <a:t>*</a:t>
            </a:r>
            <a:r>
              <a:rPr lang="uk-UA" sz="2400" dirty="0" err="1" smtClean="0">
                <a:effectLst>
                  <a:outerShdw blurRad="38100" dist="38100" dir="2700000" algn="tl">
                    <a:srgbClr val="C0C0C0"/>
                  </a:outerShdw>
                </a:effectLst>
              </a:rPr>
              <a:t>комп</a:t>
            </a:r>
            <a:r>
              <a:rPr lang="en-US" sz="2400" dirty="0" smtClean="0">
                <a:effectLst>
                  <a:outerShdw blurRad="38100" dist="38100" dir="2700000" algn="tl">
                    <a:srgbClr val="C0C0C0"/>
                  </a:outerShdw>
                </a:effectLst>
              </a:rPr>
              <a:t>’</a:t>
            </a:r>
            <a:r>
              <a:rPr lang="uk-UA" sz="2400" dirty="0" err="1" smtClean="0">
                <a:effectLst>
                  <a:outerShdw blurRad="38100" dist="38100" dir="2700000" algn="tl">
                    <a:srgbClr val="C0C0C0"/>
                  </a:outerShdw>
                </a:effectLst>
              </a:rPr>
              <a:t>ютерні</a:t>
            </a:r>
            <a:r>
              <a:rPr lang="uk-UA" sz="2400" dirty="0" smtClean="0">
                <a:effectLst>
                  <a:outerShdw blurRad="38100" dist="38100" dir="2700000" algn="tl">
                    <a:srgbClr val="C0C0C0"/>
                  </a:outerShdw>
                </a:effectLst>
              </a:rPr>
              <a:t> програми на підтримку вивчення української мови,математики тощо;</a:t>
            </a:r>
          </a:p>
          <a:p>
            <a:pPr>
              <a:buFont typeface="Arial" charset="0"/>
              <a:buChar char="•"/>
            </a:pPr>
            <a:r>
              <a:rPr lang="uk-UA" sz="2400" dirty="0" smtClean="0">
                <a:effectLst>
                  <a:outerShdw blurRad="38100" dist="38100" dir="2700000" algn="tl">
                    <a:srgbClr val="C0C0C0"/>
                  </a:outerShdw>
                </a:effectLst>
              </a:rPr>
              <a:t>* клавіатурний тренажер;</a:t>
            </a:r>
          </a:p>
          <a:p>
            <a:pPr>
              <a:buFont typeface="Arial" charset="0"/>
              <a:buChar char="•"/>
            </a:pPr>
            <a:r>
              <a:rPr lang="uk-UA" sz="2400" dirty="0" smtClean="0">
                <a:effectLst>
                  <a:outerShdw blurRad="38100" dist="38100" dir="2700000" algn="tl">
                    <a:srgbClr val="C0C0C0"/>
                  </a:outerShdw>
                </a:effectLst>
              </a:rPr>
              <a:t>* тренажер миші (наприклад, складові програмного комплексу </a:t>
            </a:r>
            <a:r>
              <a:rPr lang="uk-UA" sz="2400" dirty="0" err="1" smtClean="0">
                <a:effectLst>
                  <a:outerShdw blurRad="38100" dist="38100" dir="2700000" algn="tl">
                    <a:srgbClr val="C0C0C0"/>
                  </a:outerShdw>
                </a:effectLst>
              </a:rPr>
              <a:t>“Сходинки</a:t>
            </a:r>
            <a:r>
              <a:rPr lang="uk-UA" sz="2400" dirty="0" smtClean="0">
                <a:effectLst>
                  <a:outerShdw blurRad="38100" dist="38100" dir="2700000" algn="tl">
                    <a:srgbClr val="C0C0C0"/>
                  </a:outerShdw>
                </a:effectLst>
              </a:rPr>
              <a:t> до </a:t>
            </a:r>
            <a:r>
              <a:rPr lang="uk-UA" sz="2400" dirty="0" err="1" smtClean="0">
                <a:effectLst>
                  <a:outerShdw blurRad="38100" dist="38100" dir="2700000" algn="tl">
                    <a:srgbClr val="C0C0C0"/>
                  </a:outerShdw>
                </a:effectLst>
              </a:rPr>
              <a:t>інформатики”+”</a:t>
            </a:r>
            <a:r>
              <a:rPr lang="uk-UA" sz="2400" dirty="0" smtClean="0">
                <a:effectLst>
                  <a:outerShdw blurRad="38100" dist="38100" dir="2700000" algn="tl">
                    <a:srgbClr val="C0C0C0"/>
                  </a:outerShdw>
                </a:effectLst>
              </a:rPr>
              <a:t>;</a:t>
            </a:r>
            <a:r>
              <a:rPr lang="uk-UA" sz="2400" dirty="0" err="1" smtClean="0">
                <a:effectLst>
                  <a:outerShdw blurRad="38100" dist="38100" dir="2700000" algn="tl">
                    <a:srgbClr val="C0C0C0"/>
                  </a:outerShdw>
                </a:effectLst>
              </a:rPr>
              <a:t>”Стрільці</a:t>
            </a:r>
            <a:r>
              <a:rPr lang="uk-UA" sz="2400" dirty="0" smtClean="0">
                <a:effectLst>
                  <a:outerShdw blurRad="38100" dist="38100" dir="2700000" algn="tl">
                    <a:srgbClr val="C0C0C0"/>
                  </a:outerShdw>
                </a:effectLst>
              </a:rPr>
              <a:t> по </a:t>
            </a:r>
            <a:r>
              <a:rPr lang="uk-UA" sz="2400" dirty="0" err="1" smtClean="0">
                <a:effectLst>
                  <a:outerShdw blurRad="38100" dist="38100" dir="2700000" algn="tl">
                    <a:srgbClr val="C0C0C0"/>
                  </a:outerShdw>
                </a:effectLst>
              </a:rPr>
              <a:t>яблуках”</a:t>
            </a:r>
            <a:r>
              <a:rPr lang="uk-UA" sz="2400" dirty="0" smtClean="0">
                <a:effectLst>
                  <a:outerShdw blurRad="38100" dist="38100" dir="2700000" algn="tl">
                    <a:srgbClr val="C0C0C0"/>
                  </a:outerShdw>
                </a:effectLst>
              </a:rPr>
              <a:t>, </a:t>
            </a:r>
            <a:r>
              <a:rPr lang="uk-UA" sz="2400" dirty="0" err="1" smtClean="0">
                <a:effectLst>
                  <a:outerShdw blurRad="38100" dist="38100" dir="2700000" algn="tl">
                    <a:srgbClr val="C0C0C0"/>
                  </a:outerShdw>
                </a:effectLst>
              </a:rPr>
              <a:t>“Лісова</a:t>
            </a:r>
            <a:r>
              <a:rPr lang="uk-UA" sz="2400" dirty="0" smtClean="0">
                <a:effectLst>
                  <a:outerShdw blurRad="38100" dist="38100" dir="2700000" algn="tl">
                    <a:srgbClr val="C0C0C0"/>
                  </a:outerShdw>
                </a:effectLst>
              </a:rPr>
              <a:t> </a:t>
            </a:r>
            <a:r>
              <a:rPr lang="uk-UA" sz="2400" dirty="0" err="1" smtClean="0">
                <a:effectLst>
                  <a:outerShdw blurRad="38100" dist="38100" dir="2700000" algn="tl">
                    <a:srgbClr val="C0C0C0"/>
                  </a:outerShdw>
                </a:effectLst>
              </a:rPr>
              <a:t>галявина”</a:t>
            </a:r>
            <a:r>
              <a:rPr lang="uk-UA" sz="2400" dirty="0" smtClean="0">
                <a:effectLst>
                  <a:outerShdw blurRad="38100" dist="38100" dir="2700000" algn="tl">
                    <a:srgbClr val="C0C0C0"/>
                  </a:outerShdw>
                </a:effectLst>
              </a:rPr>
              <a:t>;</a:t>
            </a:r>
          </a:p>
          <a:p>
            <a:pPr>
              <a:buFont typeface="Arial" charset="0"/>
              <a:buChar char="•"/>
            </a:pPr>
            <a:r>
              <a:rPr lang="uk-UA" sz="2400" smtClean="0">
                <a:effectLst>
                  <a:outerShdw blurRad="38100" dist="38100" dir="2700000" algn="tl">
                    <a:srgbClr val="C0C0C0"/>
                  </a:outerShdw>
                </a:effectLst>
              </a:rPr>
              <a:t>Графічний редактор;</a:t>
            </a:r>
          </a:p>
          <a:p>
            <a:pPr>
              <a:buFont typeface="Arial" charset="0"/>
              <a:buChar char="•"/>
            </a:pPr>
            <a:endParaRPr lang="uk-UA" sz="2400" dirty="0" smtClean="0">
              <a:effectLst>
                <a:outerShdw blurRad="38100" dist="38100" dir="2700000" algn="tl">
                  <a:srgbClr val="C0C0C0"/>
                </a:outerShdw>
              </a:effectLst>
            </a:endParaRPr>
          </a:p>
        </p:txBody>
      </p:sp>
      <p:sp>
        <p:nvSpPr>
          <p:cNvPr id="5" name="TextBox 4"/>
          <p:cNvSpPr txBox="1"/>
          <p:nvPr/>
        </p:nvSpPr>
        <p:spPr>
          <a:xfrm>
            <a:off x="3428992" y="2857496"/>
            <a:ext cx="184731" cy="369332"/>
          </a:xfrm>
          <a:prstGeom prst="rect">
            <a:avLst/>
          </a:prstGeom>
          <a:noFill/>
        </p:spPr>
        <p:txBody>
          <a:bodyPr wrap="none" rtlCol="0">
            <a:spAutoFit/>
          </a:bodyPr>
          <a:lstStyle/>
          <a:p>
            <a:endParaRPr lang="uk-U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6"/>
          <p:cNvSpPr>
            <a:spLocks noGrp="1"/>
          </p:cNvSpPr>
          <p:nvPr>
            <p:ph type="title"/>
          </p:nvPr>
        </p:nvSpPr>
        <p:spPr/>
        <p:txBody>
          <a:bodyPr/>
          <a:lstStyle/>
          <a:p>
            <a:pPr eaLnBrk="1" hangingPunct="1"/>
            <a:r>
              <a:rPr lang="uk-UA" sz="2800" b="1" i="1" smtClean="0">
                <a:solidFill>
                  <a:srgbClr val="800000"/>
                </a:solidFill>
              </a:rPr>
              <a:t>Характеристика умов навчання</a:t>
            </a:r>
            <a:endParaRPr lang="uk-UA" sz="2800" smtClean="0"/>
          </a:p>
        </p:txBody>
      </p:sp>
      <p:sp>
        <p:nvSpPr>
          <p:cNvPr id="41987" name="Объект 7"/>
          <p:cNvSpPr>
            <a:spLocks noGrp="1"/>
          </p:cNvSpPr>
          <p:nvPr>
            <p:ph idx="1"/>
          </p:nvPr>
        </p:nvSpPr>
        <p:spPr/>
        <p:txBody>
          <a:bodyPr/>
          <a:lstStyle/>
          <a:p>
            <a:pPr eaLnBrk="1" hangingPunct="1"/>
            <a:r>
              <a:rPr lang="uk-UA" sz="2400" smtClean="0"/>
              <a:t>Види діяльності, які слід реалізовувати в процесі вивчення курсу:</a:t>
            </a:r>
          </a:p>
          <a:p>
            <a:pPr lvl="1" eaLnBrk="1" hangingPunct="1"/>
            <a:r>
              <a:rPr lang="uk-UA" sz="2000" smtClean="0"/>
              <a:t>ігрова;</a:t>
            </a:r>
          </a:p>
          <a:p>
            <a:pPr lvl="1" eaLnBrk="1" hangingPunct="1"/>
            <a:r>
              <a:rPr lang="uk-UA" sz="2000" smtClean="0"/>
              <a:t>навчально-ігрова; </a:t>
            </a:r>
          </a:p>
          <a:p>
            <a:pPr lvl="1" eaLnBrk="1" hangingPunct="1"/>
            <a:r>
              <a:rPr lang="uk-UA" sz="2000" smtClean="0"/>
              <a:t>практичне експериментування;</a:t>
            </a:r>
          </a:p>
          <a:p>
            <a:pPr lvl="1" eaLnBrk="1" hangingPunct="1"/>
            <a:r>
              <a:rPr lang="uk-UA" sz="2000" smtClean="0"/>
              <a:t>конструювання; </a:t>
            </a:r>
          </a:p>
          <a:p>
            <a:pPr lvl="1" eaLnBrk="1" hangingPunct="1"/>
            <a:r>
              <a:rPr lang="uk-UA" sz="2000" smtClean="0"/>
              <a:t>художня діяльність; </a:t>
            </a:r>
          </a:p>
          <a:p>
            <a:pPr lvl="1" eaLnBrk="1" hangingPunct="1"/>
            <a:r>
              <a:rPr lang="uk-UA" sz="2000" smtClean="0"/>
              <a:t>дослідження; </a:t>
            </a:r>
          </a:p>
          <a:p>
            <a:pPr lvl="1" eaLnBrk="1" hangingPunct="1"/>
            <a:r>
              <a:rPr lang="uk-UA" sz="2000" smtClean="0"/>
              <a:t>співпраця в парі; </a:t>
            </a:r>
          </a:p>
          <a:p>
            <a:pPr lvl="1" eaLnBrk="1" hangingPunct="1"/>
            <a:r>
              <a:rPr lang="uk-UA" sz="2000" smtClean="0"/>
              <a:t>групова взаємодія. </a:t>
            </a:r>
          </a:p>
          <a:p>
            <a:pPr eaLnBrk="1" hangingPunct="1"/>
            <a:endParaRPr lang="uk-UA"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Заголовок 1"/>
          <p:cNvSpPr>
            <a:spLocks noGrp="1"/>
          </p:cNvSpPr>
          <p:nvPr>
            <p:ph type="title" idx="4294967295"/>
          </p:nvPr>
        </p:nvSpPr>
        <p:spPr/>
        <p:txBody>
          <a:bodyPr/>
          <a:lstStyle/>
          <a:p>
            <a:pPr eaLnBrk="1" hangingPunct="1"/>
            <a:r>
              <a:rPr lang="uk-UA" sz="2800" b="1" i="1" smtClean="0">
                <a:solidFill>
                  <a:srgbClr val="800000"/>
                </a:solidFill>
              </a:rPr>
              <a:t>Характеристика умов навчання</a:t>
            </a:r>
            <a:endParaRPr lang="uk-UA" sz="2800" smtClean="0"/>
          </a:p>
        </p:txBody>
      </p:sp>
      <p:sp>
        <p:nvSpPr>
          <p:cNvPr id="99331" name="Объект 2"/>
          <p:cNvSpPr>
            <a:spLocks noGrp="1"/>
          </p:cNvSpPr>
          <p:nvPr>
            <p:ph idx="4294967295"/>
          </p:nvPr>
        </p:nvSpPr>
        <p:spPr/>
        <p:txBody>
          <a:bodyPr/>
          <a:lstStyle/>
          <a:p>
            <a:pPr algn="just" eaLnBrk="1" hangingPunct="1"/>
            <a:r>
              <a:rPr lang="uk-UA" sz="2400" smtClean="0"/>
              <a:t>З метою оцінювання індивідуальних досягнень учнів може бути використаний метод оцінювання </a:t>
            </a:r>
            <a:r>
              <a:rPr lang="uk-UA" sz="2400" b="1" smtClean="0"/>
              <a:t>портфоліо</a:t>
            </a:r>
            <a:r>
              <a:rPr lang="uk-UA" sz="2400" smtClean="0"/>
              <a:t>. Таке оцінювання передбачає визначення критеріїв для включення учнівських напрацювань до портфоліо; форми подання матеріалу; спланованість оцінного процесу; елементи самооцінки з боку учня тощо.</a:t>
            </a:r>
          </a:p>
          <a:p>
            <a:pPr algn="just" eaLnBrk="1" hangingPunct="1"/>
            <a:r>
              <a:rPr lang="uk-UA" sz="2400" smtClean="0"/>
              <a:t> Пропонується проводити оцінювання на базі портфоліо учня: </a:t>
            </a:r>
            <a:r>
              <a:rPr lang="uk-UA" sz="2400" b="1" i="1" smtClean="0"/>
              <a:t>портфоліо розвитку</a:t>
            </a:r>
            <a:r>
              <a:rPr lang="uk-UA" sz="2400" smtClean="0"/>
              <a:t> та </a:t>
            </a:r>
            <a:r>
              <a:rPr lang="uk-UA" sz="2400" b="1" i="1" smtClean="0"/>
              <a:t>демонстраційне портфоліо</a:t>
            </a:r>
            <a:r>
              <a:rPr lang="uk-UA" sz="2400" smtClean="0"/>
              <a:t>. </a:t>
            </a:r>
          </a:p>
          <a:p>
            <a:pPr eaLnBrk="1" hangingPunct="1"/>
            <a:endParaRPr lang="uk-UA"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Заголовок 5"/>
          <p:cNvPicPr>
            <a:picLocks noGrp="1" noChangeArrowheads="1"/>
          </p:cNvPicPr>
          <p:nvPr>
            <p:ph type="title"/>
          </p:nvPr>
        </p:nvPicPr>
        <p:blipFill>
          <a:blip r:embed="rId2"/>
          <a:srcRect/>
          <a:stretch>
            <a:fillRect/>
          </a:stretch>
        </p:blipFill>
        <p:spPr>
          <a:xfrm>
            <a:off x="971550" y="476250"/>
            <a:ext cx="7345363" cy="1657350"/>
          </a:xfrm>
          <a:noFill/>
          <a:ln/>
        </p:spPr>
      </p:pic>
      <p:sp>
        <p:nvSpPr>
          <p:cNvPr id="7" name="Содержимое 6"/>
          <p:cNvSpPr>
            <a:spLocks noGrp="1"/>
          </p:cNvSpPr>
          <p:nvPr>
            <p:ph type="body" idx="1"/>
          </p:nvPr>
        </p:nvSpPr>
        <p:spPr>
          <a:xfrm>
            <a:off x="457200" y="1600200"/>
            <a:ext cx="3467100" cy="2908300"/>
          </a:xfrm>
          <a:ln/>
        </p:spPr>
        <p:txBody>
          <a:bodyPr/>
          <a:lstStyle/>
          <a:p>
            <a:pPr>
              <a:lnSpc>
                <a:spcPct val="90000"/>
              </a:lnSpc>
              <a:buFontTx/>
              <a:buNone/>
            </a:pPr>
            <a:r>
              <a:rPr lang="uk-UA" sz="2400" smtClean="0"/>
              <a:t>       </a:t>
            </a:r>
            <a:r>
              <a:rPr lang="uk-UA" sz="1800" b="1" smtClean="0">
                <a:latin typeface="Georgia" pitchFamily="18" charset="0"/>
              </a:rPr>
              <a:t>Комп’ютери та їх застосування.  (3 год)</a:t>
            </a:r>
            <a:endParaRPr lang="ru-RU" sz="1800" smtClean="0">
              <a:latin typeface="Georgia" pitchFamily="18" charset="0"/>
            </a:endParaRPr>
          </a:p>
          <a:p>
            <a:pPr>
              <a:lnSpc>
                <a:spcPct val="90000"/>
              </a:lnSpc>
            </a:pPr>
            <a:r>
              <a:rPr lang="uk-UA" sz="2000" smtClean="0">
                <a:latin typeface="Georgia" pitchFamily="18" charset="0"/>
              </a:rPr>
              <a:t>Сучасні комп’ютери та їх застосування. Правила поведінки і безпеки життєдіяльності (БЖ) в комп'ютерному класі.</a:t>
            </a:r>
            <a:endParaRPr lang="ru-RU" sz="2000" smtClean="0">
              <a:latin typeface="Georgia" pitchFamily="18" charset="0"/>
            </a:endParaRPr>
          </a:p>
          <a:p>
            <a:pPr eaLnBrk="1" hangingPunct="1">
              <a:lnSpc>
                <a:spcPct val="80000"/>
              </a:lnSpc>
            </a:pPr>
            <a:endParaRPr lang="ru-RU" sz="1600" smtClean="0"/>
          </a:p>
        </p:txBody>
      </p:sp>
      <p:pic>
        <p:nvPicPr>
          <p:cNvPr id="92166" name="Picture 2" descr="C:\Documents and Settings\Admin\Рабочий стол\Новая папка\komputeri.gif"/>
          <p:cNvPicPr>
            <a:picLocks noChangeAspect="1" noChangeArrowheads="1" noCrop="1"/>
          </p:cNvPicPr>
          <p:nvPr/>
        </p:nvPicPr>
        <p:blipFill>
          <a:blip r:embed="rId3"/>
          <a:srcRect/>
          <a:stretch>
            <a:fillRect/>
          </a:stretch>
        </p:blipFill>
        <p:spPr bwMode="auto">
          <a:xfrm>
            <a:off x="323850" y="3933825"/>
            <a:ext cx="2286000" cy="2332038"/>
          </a:xfrm>
          <a:prstGeom prst="rect">
            <a:avLst/>
          </a:prstGeom>
          <a:noFill/>
          <a:ln w="9525">
            <a:noFill/>
            <a:miter lim="800000"/>
            <a:headEnd/>
            <a:tailEnd/>
          </a:ln>
        </p:spPr>
      </p:pic>
      <p:sp>
        <p:nvSpPr>
          <p:cNvPr id="92167" name="Rectangle 7"/>
          <p:cNvSpPr>
            <a:spLocks noChangeArrowheads="1"/>
          </p:cNvSpPr>
          <p:nvPr/>
        </p:nvSpPr>
        <p:spPr bwMode="auto">
          <a:xfrm>
            <a:off x="4067175" y="1628775"/>
            <a:ext cx="4537075" cy="3937000"/>
          </a:xfrm>
          <a:prstGeom prst="rect">
            <a:avLst/>
          </a:prstGeom>
          <a:noFill/>
          <a:ln w="9525">
            <a:noFill/>
            <a:miter lim="800000"/>
            <a:headEnd/>
            <a:tailEnd/>
          </a:ln>
          <a:effectLst/>
        </p:spPr>
        <p:txBody>
          <a:bodyPr>
            <a:spAutoFit/>
          </a:bodyPr>
          <a:lstStyle/>
          <a:p>
            <a:r>
              <a:rPr lang="uk-UA" b="1" i="1"/>
              <a:t>Учень (учениця):</a:t>
            </a:r>
            <a:endParaRPr lang="ru-RU"/>
          </a:p>
          <a:p>
            <a:r>
              <a:rPr lang="uk-UA" i="1"/>
              <a:t>має уявлення </a:t>
            </a:r>
            <a:r>
              <a:rPr lang="uk-UA"/>
              <a:t>про сфери застосування сучасних комп’ютерів;</a:t>
            </a:r>
            <a:endParaRPr lang="ru-RU"/>
          </a:p>
          <a:p>
            <a:r>
              <a:rPr lang="uk-UA" i="1"/>
              <a:t>розуміє</a:t>
            </a:r>
            <a:r>
              <a:rPr lang="uk-UA"/>
              <a:t> призначення комп'ютера;</a:t>
            </a:r>
            <a:endParaRPr lang="ru-RU"/>
          </a:p>
          <a:p>
            <a:r>
              <a:rPr lang="uk-UA" i="1"/>
              <a:t>наводить приклади</a:t>
            </a:r>
            <a:r>
              <a:rPr lang="uk-UA"/>
              <a:t> використання сучасних комп’ютерів в різних сферах діяльності  людини;</a:t>
            </a:r>
            <a:endParaRPr lang="ru-RU"/>
          </a:p>
          <a:p>
            <a:r>
              <a:rPr lang="uk-UA" i="1"/>
              <a:t>називає</a:t>
            </a:r>
            <a:r>
              <a:rPr lang="uk-UA" b="1" i="1"/>
              <a:t> </a:t>
            </a:r>
            <a:r>
              <a:rPr lang="uk-UA"/>
              <a:t>пристрої, що використовуються для обчислення, опрацювання текстів, зображень, передавання повідомлень;</a:t>
            </a:r>
            <a:endParaRPr lang="ru-RU"/>
          </a:p>
          <a:p>
            <a:r>
              <a:rPr lang="uk-UA" i="1"/>
              <a:t>знає</a:t>
            </a:r>
            <a:r>
              <a:rPr lang="uk-UA" b="1" i="1"/>
              <a:t> </a:t>
            </a:r>
            <a:r>
              <a:rPr lang="uk-UA"/>
              <a:t>правила поведінки і БЖ при роботі з комп’ютером;</a:t>
            </a:r>
            <a:endParaRPr lang="ru-RU"/>
          </a:p>
          <a:p>
            <a:r>
              <a:rPr lang="ru-RU" i="1"/>
              <a:t>дотримується</a:t>
            </a:r>
            <a:r>
              <a:rPr lang="ru-RU" b="1" i="1"/>
              <a:t> </a:t>
            </a:r>
            <a:r>
              <a:rPr lang="ru-RU"/>
              <a:t>правил поведінки і БЖ при роботі з комп’ютером</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ChangeArrowheads="1"/>
          </p:cNvSpPr>
          <p:nvPr/>
        </p:nvSpPr>
        <p:spPr bwMode="auto">
          <a:xfrm>
            <a:off x="539750" y="765175"/>
            <a:ext cx="3744913" cy="4772025"/>
          </a:xfrm>
          <a:prstGeom prst="rect">
            <a:avLst/>
          </a:prstGeom>
          <a:noFill/>
          <a:ln w="9525">
            <a:noFill/>
            <a:miter lim="800000"/>
            <a:headEnd/>
            <a:tailEnd/>
          </a:ln>
          <a:effectLst/>
        </p:spPr>
        <p:txBody>
          <a:bodyPr>
            <a:spAutoFit/>
          </a:bodyPr>
          <a:lstStyle/>
          <a:p>
            <a:r>
              <a:rPr lang="uk-UA" sz="1400" b="1"/>
              <a:t>Основні складові  комп’ютера. Початкові навички роботи з комп’ютером.</a:t>
            </a:r>
            <a:r>
              <a:rPr lang="uk-UA" sz="1400"/>
              <a:t> </a:t>
            </a:r>
            <a:r>
              <a:rPr lang="uk-UA" sz="1400" b="1"/>
              <a:t>(9 год.)</a:t>
            </a:r>
            <a:r>
              <a:rPr lang="uk-UA" sz="1400"/>
              <a:t> </a:t>
            </a:r>
            <a:endParaRPr lang="ru-RU" sz="1400"/>
          </a:p>
          <a:p>
            <a:r>
              <a:rPr lang="uk-UA" sz="1400"/>
              <a:t>Складові комп’ютера (системний блок, пристрої введення (миша, клавіатура), пристрої виведення (монітор, принтер)).</a:t>
            </a:r>
            <a:endParaRPr lang="ru-RU" sz="1400"/>
          </a:p>
          <a:p>
            <a:r>
              <a:rPr lang="uk-UA" sz="1400"/>
              <a:t>Підготовка комп’ютера до роботи. Коректне завершення роботи з комп’ютером. Поняття про програму. </a:t>
            </a:r>
            <a:r>
              <a:rPr lang="uk-UA" sz="1400" b="1"/>
              <a:t>Робочий</a:t>
            </a:r>
            <a:r>
              <a:rPr lang="uk-UA" sz="1400"/>
              <a:t> </a:t>
            </a:r>
            <a:r>
              <a:rPr lang="uk-UA" sz="1400" b="1"/>
              <a:t>стіл</a:t>
            </a:r>
            <a:r>
              <a:rPr lang="uk-UA" sz="1400"/>
              <a:t>. Запуск програми на виконання з </a:t>
            </a:r>
            <a:r>
              <a:rPr lang="uk-UA" sz="1400" b="1"/>
              <a:t>Робочого стола</a:t>
            </a:r>
            <a:r>
              <a:rPr lang="uk-UA" sz="1400"/>
              <a:t>. Вікно програми. Завершення роботи з програмою. </a:t>
            </a:r>
            <a:endParaRPr lang="ru-RU" sz="1400"/>
          </a:p>
          <a:p>
            <a:r>
              <a:rPr lang="uk-UA" sz="1400"/>
              <a:t> </a:t>
            </a:r>
            <a:r>
              <a:rPr lang="uk-UA" sz="1400" b="1"/>
              <a:t>Миша. </a:t>
            </a:r>
            <a:endParaRPr lang="ru-RU" sz="1400"/>
          </a:p>
          <a:p>
            <a:r>
              <a:rPr lang="uk-UA" sz="1400"/>
              <a:t>Наведення вказівника, вибір об’єктів, переміщення об’єктів, подвійне клацання.</a:t>
            </a:r>
            <a:endParaRPr lang="ru-RU" sz="1400"/>
          </a:p>
          <a:p>
            <a:r>
              <a:rPr lang="uk-UA" sz="1400"/>
              <a:t>Робота з програмами на розвиток логічного мислення та відпрацювання навичок роботи з мишею.</a:t>
            </a:r>
            <a:endParaRPr lang="ru-RU" sz="1400"/>
          </a:p>
          <a:p>
            <a:r>
              <a:rPr lang="uk-UA" sz="1400" b="1"/>
              <a:t>Клавіатура.</a:t>
            </a:r>
            <a:endParaRPr lang="ru-RU" sz="1400"/>
          </a:p>
          <a:p>
            <a:r>
              <a:rPr lang="uk-UA" sz="1400"/>
              <a:t>Клавіатура комп’ютера. Призначення основних клавіш. </a:t>
            </a:r>
            <a:endParaRPr lang="ru-RU" sz="1400"/>
          </a:p>
        </p:txBody>
      </p:sp>
      <p:sp>
        <p:nvSpPr>
          <p:cNvPr id="93189" name="Rectangle 5"/>
          <p:cNvSpPr>
            <a:spLocks noChangeArrowheads="1"/>
          </p:cNvSpPr>
          <p:nvPr/>
        </p:nvSpPr>
        <p:spPr bwMode="auto">
          <a:xfrm>
            <a:off x="4140200" y="836613"/>
            <a:ext cx="4464050" cy="5835650"/>
          </a:xfrm>
          <a:prstGeom prst="rect">
            <a:avLst/>
          </a:prstGeom>
          <a:noFill/>
          <a:ln w="9525">
            <a:noFill/>
            <a:miter lim="800000"/>
            <a:headEnd/>
            <a:tailEnd/>
          </a:ln>
          <a:effectLst/>
        </p:spPr>
        <p:txBody>
          <a:bodyPr>
            <a:spAutoFit/>
          </a:bodyPr>
          <a:lstStyle/>
          <a:p>
            <a:r>
              <a:rPr lang="uk-UA" sz="1400" i="1"/>
              <a:t>називає</a:t>
            </a:r>
            <a:r>
              <a:rPr lang="uk-UA" sz="1400"/>
              <a:t> складові комп’ютера (системний блок,  монітор,клавіатура та миша, принтер);</a:t>
            </a:r>
            <a:endParaRPr lang="ru-RU" sz="1400"/>
          </a:p>
          <a:p>
            <a:r>
              <a:rPr lang="uk-UA" sz="1400" i="1"/>
              <a:t>розуміє</a:t>
            </a:r>
            <a:r>
              <a:rPr lang="uk-UA" sz="1400"/>
              <a:t> призначення основних складових комп‘ютера;</a:t>
            </a:r>
            <a:endParaRPr lang="ru-RU" sz="1400"/>
          </a:p>
          <a:p>
            <a:r>
              <a:rPr lang="uk-UA" sz="1400" i="1"/>
              <a:t>має уявлення</a:t>
            </a:r>
            <a:r>
              <a:rPr lang="uk-UA" sz="1400"/>
              <a:t> про програму, </a:t>
            </a:r>
            <a:r>
              <a:rPr lang="uk-UA" sz="1400" b="1"/>
              <a:t>Робочий стіл</a:t>
            </a:r>
            <a:r>
              <a:rPr lang="uk-UA" sz="1400"/>
              <a:t>, значки;</a:t>
            </a:r>
            <a:endParaRPr lang="ru-RU" sz="1400"/>
          </a:p>
          <a:p>
            <a:r>
              <a:rPr lang="uk-UA" sz="1400" i="1"/>
              <a:t>знає</a:t>
            </a:r>
            <a:r>
              <a:rPr lang="uk-UA" sz="1400"/>
              <a:t> порядок вмикання та вимикання комп’ютера;</a:t>
            </a:r>
            <a:endParaRPr lang="ru-RU" sz="1400"/>
          </a:p>
          <a:p>
            <a:r>
              <a:rPr lang="uk-UA" sz="1400" i="1"/>
              <a:t>уміє</a:t>
            </a:r>
            <a:r>
              <a:rPr lang="uk-UA" sz="1400"/>
              <a:t> вмикати комп’ютер;</a:t>
            </a:r>
            <a:endParaRPr lang="ru-RU" sz="1400"/>
          </a:p>
          <a:p>
            <a:r>
              <a:rPr lang="uk-UA" sz="1400" i="1"/>
              <a:t>уміє</a:t>
            </a:r>
            <a:r>
              <a:rPr lang="uk-UA" sz="1400"/>
              <a:t> коректно завершувати роботу з комп’ютером; </a:t>
            </a:r>
            <a:endParaRPr lang="ru-RU" sz="1400"/>
          </a:p>
          <a:p>
            <a:r>
              <a:rPr lang="uk-UA" sz="1400" i="1"/>
              <a:t>уміє</a:t>
            </a:r>
            <a:r>
              <a:rPr lang="uk-UA" sz="1400"/>
              <a:t> вказувати вказівником на об’єкти, які знаходяться на </a:t>
            </a:r>
            <a:r>
              <a:rPr lang="uk-UA" sz="1400" b="1"/>
              <a:t>Робочому столі</a:t>
            </a:r>
            <a:r>
              <a:rPr lang="uk-UA" sz="1400"/>
              <a:t> або у вікні виконання програми;</a:t>
            </a:r>
            <a:endParaRPr lang="ru-RU" sz="1400"/>
          </a:p>
          <a:p>
            <a:r>
              <a:rPr lang="uk-UA" sz="1400" i="1"/>
              <a:t>володіє</a:t>
            </a:r>
            <a:r>
              <a:rPr lang="uk-UA" sz="1400"/>
              <a:t> навичками вибирати об’єкти одинарним клацанням лівої кнопки миші; </a:t>
            </a:r>
            <a:endParaRPr lang="ru-RU" sz="1400"/>
          </a:p>
          <a:p>
            <a:r>
              <a:rPr lang="uk-UA" sz="1400" i="1"/>
              <a:t>володіє</a:t>
            </a:r>
            <a:r>
              <a:rPr lang="uk-UA" sz="1400"/>
              <a:t> навичками перетягувати об’єктів за допомогою миші;</a:t>
            </a:r>
            <a:endParaRPr lang="ru-RU" sz="1400"/>
          </a:p>
          <a:p>
            <a:r>
              <a:rPr lang="uk-UA" sz="1400" i="1"/>
              <a:t>володіє</a:t>
            </a:r>
            <a:r>
              <a:rPr lang="uk-UA" sz="1400"/>
              <a:t> навичками подвійного клацання лівої кнопки миші; </a:t>
            </a:r>
            <a:endParaRPr lang="ru-RU" sz="1400"/>
          </a:p>
          <a:p>
            <a:r>
              <a:rPr lang="uk-UA" sz="1400" i="1"/>
              <a:t>використовує</a:t>
            </a:r>
            <a:r>
              <a:rPr lang="uk-UA" sz="1400"/>
              <a:t> значки  на </a:t>
            </a:r>
            <a:r>
              <a:rPr lang="uk-UA" sz="1400" b="1"/>
              <a:t>Робочому столі</a:t>
            </a:r>
            <a:r>
              <a:rPr lang="uk-UA" sz="1400"/>
              <a:t> для запуску програм; </a:t>
            </a:r>
            <a:endParaRPr lang="ru-RU" sz="1400"/>
          </a:p>
          <a:p>
            <a:r>
              <a:rPr lang="uk-UA" sz="1400" i="1"/>
              <a:t>уміє</a:t>
            </a:r>
            <a:r>
              <a:rPr lang="uk-UA" sz="1400"/>
              <a:t> коректно завершувати роботу з програмою;</a:t>
            </a:r>
            <a:endParaRPr lang="ru-RU" sz="1400"/>
          </a:p>
          <a:p>
            <a:r>
              <a:rPr lang="uk-UA" sz="1400" i="1"/>
              <a:t>розрізняє</a:t>
            </a:r>
            <a:r>
              <a:rPr lang="uk-UA" sz="1400"/>
              <a:t> різні групи клавіш клавіатури комп’ютера та їх призначення ; </a:t>
            </a:r>
            <a:endParaRPr lang="ru-RU" sz="1400"/>
          </a:p>
          <a:p>
            <a:r>
              <a:rPr lang="uk-UA" sz="1400" i="1"/>
              <a:t>уміє</a:t>
            </a:r>
            <a:r>
              <a:rPr lang="uk-UA" sz="1400"/>
              <a:t> використовувати клавіатуру для введення окремих символів  та слів кирилицею та латиницею  у середовищі клавіатурного тренажера.</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457200" y="620713"/>
            <a:ext cx="4114800" cy="5505450"/>
          </a:xfrm>
        </p:spPr>
        <p:txBody>
          <a:bodyPr/>
          <a:lstStyle/>
          <a:p>
            <a:pPr eaLnBrk="1" hangingPunct="1">
              <a:lnSpc>
                <a:spcPct val="80000"/>
              </a:lnSpc>
            </a:pPr>
            <a:r>
              <a:rPr lang="uk-UA" sz="1400" b="1" smtClean="0">
                <a:latin typeface="Georgia" pitchFamily="18" charset="0"/>
              </a:rPr>
              <a:t>Поняття про повідомлення, інформацію  та інформаційні процеси. (5 год.)  </a:t>
            </a:r>
            <a:endParaRPr lang="ru-RU" sz="1400" smtClean="0">
              <a:latin typeface="Georgia" pitchFamily="18" charset="0"/>
            </a:endParaRPr>
          </a:p>
          <a:p>
            <a:pPr eaLnBrk="1" hangingPunct="1">
              <a:lnSpc>
                <a:spcPct val="80000"/>
              </a:lnSpc>
              <a:buFontTx/>
              <a:buNone/>
            </a:pPr>
            <a:r>
              <a:rPr lang="uk-UA" sz="1400" b="1" smtClean="0">
                <a:latin typeface="Georgia" pitchFamily="18" charset="0"/>
              </a:rPr>
              <a:t> </a:t>
            </a:r>
            <a:endParaRPr lang="ru-RU" sz="1400" smtClean="0">
              <a:latin typeface="Georgia" pitchFamily="18" charset="0"/>
            </a:endParaRPr>
          </a:p>
          <a:p>
            <a:pPr eaLnBrk="1" hangingPunct="1">
              <a:lnSpc>
                <a:spcPct val="80000"/>
              </a:lnSpc>
            </a:pPr>
            <a:r>
              <a:rPr lang="uk-UA" sz="1400" smtClean="0">
                <a:latin typeface="Georgia" pitchFamily="18" charset="0"/>
              </a:rPr>
              <a:t>Поняття про повідомлення. Сприйняття людиною повідомлень. Інформація. Інформаційні процеси: отримання,  зберігання, опрацювання  і передавання повідомлень.</a:t>
            </a:r>
            <a:endParaRPr lang="ru-RU" sz="1400" smtClean="0">
              <a:latin typeface="Georgia" pitchFamily="18" charset="0"/>
            </a:endParaRPr>
          </a:p>
          <a:p>
            <a:pPr eaLnBrk="1" hangingPunct="1">
              <a:lnSpc>
                <a:spcPct val="80000"/>
              </a:lnSpc>
            </a:pPr>
            <a:r>
              <a:rPr lang="uk-UA" sz="1400" smtClean="0">
                <a:latin typeface="Georgia" pitchFamily="18" charset="0"/>
              </a:rPr>
              <a:t>Різні пристрої, що використовуються для роботи з повідомленнями.</a:t>
            </a:r>
            <a:endParaRPr lang="ru-RU" sz="1400" smtClean="0">
              <a:latin typeface="Georgia" pitchFamily="18" charset="0"/>
            </a:endParaRPr>
          </a:p>
          <a:p>
            <a:pPr eaLnBrk="1" hangingPunct="1">
              <a:lnSpc>
                <a:spcPct val="80000"/>
              </a:lnSpc>
            </a:pPr>
            <a:r>
              <a:rPr lang="uk-UA" sz="1400" smtClean="0">
                <a:latin typeface="Georgia" pitchFamily="18" charset="0"/>
              </a:rPr>
              <a:t>Короткі історичні відомості (від абака до нетбука).</a:t>
            </a:r>
            <a:endParaRPr lang="ru-RU" sz="1400" smtClean="0">
              <a:latin typeface="Georgia" pitchFamily="18" charset="0"/>
            </a:endParaRPr>
          </a:p>
          <a:p>
            <a:pPr eaLnBrk="1" hangingPunct="1">
              <a:lnSpc>
                <a:spcPct val="80000"/>
              </a:lnSpc>
              <a:buFontTx/>
              <a:buNone/>
            </a:pPr>
            <a:r>
              <a:rPr lang="uk-UA" sz="1400" smtClean="0">
                <a:latin typeface="Georgia" pitchFamily="18" charset="0"/>
              </a:rPr>
              <a:t> </a:t>
            </a:r>
            <a:endParaRPr lang="ru-RU" sz="1400" smtClean="0">
              <a:latin typeface="Georgia" pitchFamily="18" charset="0"/>
            </a:endParaRPr>
          </a:p>
          <a:p>
            <a:pPr eaLnBrk="1" hangingPunct="1">
              <a:lnSpc>
                <a:spcPct val="80000"/>
              </a:lnSpc>
            </a:pPr>
            <a:r>
              <a:rPr lang="uk-UA" sz="1400" smtClean="0">
                <a:latin typeface="Georgia" pitchFamily="18" charset="0"/>
              </a:rPr>
              <a:t>Робота з розвиваючими програмами.</a:t>
            </a:r>
          </a:p>
        </p:txBody>
      </p:sp>
      <p:sp>
        <p:nvSpPr>
          <p:cNvPr id="94212" name="Rectangle 4"/>
          <p:cNvSpPr>
            <a:spLocks noChangeArrowheads="1"/>
          </p:cNvSpPr>
          <p:nvPr/>
        </p:nvSpPr>
        <p:spPr bwMode="auto">
          <a:xfrm>
            <a:off x="4427538" y="620713"/>
            <a:ext cx="4176712" cy="5197475"/>
          </a:xfrm>
          <a:prstGeom prst="rect">
            <a:avLst/>
          </a:prstGeom>
          <a:noFill/>
          <a:ln w="9525">
            <a:noFill/>
            <a:miter lim="800000"/>
            <a:headEnd/>
            <a:tailEnd/>
          </a:ln>
          <a:effectLst/>
        </p:spPr>
        <p:txBody>
          <a:bodyPr>
            <a:spAutoFit/>
          </a:bodyPr>
          <a:lstStyle/>
          <a:p>
            <a:r>
              <a:rPr lang="uk-UA" sz="1400" i="1"/>
              <a:t>має уявлення</a:t>
            </a:r>
            <a:r>
              <a:rPr lang="uk-UA" sz="1400"/>
              <a:t> про повідомлення  та інформацію;</a:t>
            </a:r>
            <a:endParaRPr lang="ru-RU" sz="1400"/>
          </a:p>
          <a:p>
            <a:r>
              <a:rPr lang="uk-UA" sz="1400" i="1"/>
              <a:t>має уявлення</a:t>
            </a:r>
            <a:r>
              <a:rPr lang="uk-UA" sz="1400"/>
              <a:t> про використання повідомлень людиною;</a:t>
            </a:r>
            <a:endParaRPr lang="ru-RU" sz="1400"/>
          </a:p>
          <a:p>
            <a:r>
              <a:rPr lang="uk-UA" sz="1400" i="1"/>
              <a:t>розуміє</a:t>
            </a:r>
            <a:r>
              <a:rPr lang="uk-UA" sz="1400"/>
              <a:t> за допомогою яких органів чуттів людина сприймає повідомлення; </a:t>
            </a:r>
            <a:endParaRPr lang="ru-RU" sz="1400"/>
          </a:p>
          <a:p>
            <a:r>
              <a:rPr lang="uk-UA" sz="1400" i="1"/>
              <a:t>має уявлення</a:t>
            </a:r>
            <a:r>
              <a:rPr lang="uk-UA" sz="1400"/>
              <a:t> про призначення різних пристроїв, що використовуються людиною  для роботи з повідомленнями  (телефон,  диктофон, факс, плеєр, калькулятор, фотокамера, ігрові приставки, GPS та ін.); </a:t>
            </a:r>
            <a:endParaRPr lang="ru-RU" sz="1400"/>
          </a:p>
          <a:p>
            <a:r>
              <a:rPr lang="uk-UA" sz="1400" i="1"/>
              <a:t>орієнтується</a:t>
            </a:r>
            <a:r>
              <a:rPr lang="uk-UA" sz="1400"/>
              <a:t>, які пристрої призначені для реалізації яких інформаційних процесів </a:t>
            </a:r>
            <a:endParaRPr lang="ru-RU" sz="1400"/>
          </a:p>
          <a:p>
            <a:r>
              <a:rPr lang="uk-UA" sz="1400" i="1"/>
              <a:t>орієнтується</a:t>
            </a:r>
            <a:r>
              <a:rPr lang="uk-UA" sz="1400"/>
              <a:t> як можна працювати з повідомленнями;</a:t>
            </a:r>
            <a:endParaRPr lang="ru-RU" sz="1400"/>
          </a:p>
          <a:p>
            <a:r>
              <a:rPr lang="uk-UA" sz="1400" i="1"/>
              <a:t>називає</a:t>
            </a:r>
            <a:r>
              <a:rPr lang="uk-UA" sz="1400"/>
              <a:t> інформаційні процеси (отримання,  зберігання, опрацювання  і передавання повідомлень);</a:t>
            </a:r>
            <a:endParaRPr lang="ru-RU" sz="1400"/>
          </a:p>
          <a:p>
            <a:r>
              <a:rPr lang="uk-UA" sz="1400" i="1"/>
              <a:t>наводить приклади</a:t>
            </a:r>
            <a:r>
              <a:rPr lang="uk-UA" sz="1400"/>
              <a:t> інформаційних процесів зі своєї навчальної діяльності і в оточуючому світі; </a:t>
            </a:r>
            <a:endParaRPr lang="ru-RU" sz="1400"/>
          </a:p>
          <a:p>
            <a:r>
              <a:rPr lang="uk-UA" sz="1400" i="1"/>
              <a:t>розрізняє </a:t>
            </a:r>
            <a:r>
              <a:rPr lang="uk-UA" sz="1400"/>
              <a:t> </a:t>
            </a:r>
            <a:r>
              <a:rPr lang="uk-UA" sz="1400" i="1"/>
              <a:t>інформаційні</a:t>
            </a:r>
            <a:r>
              <a:rPr lang="uk-UA" sz="1400"/>
              <a:t> процеси (отримання,  зберігання, опрацювання  і передавання повідомлень).</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457200" y="476250"/>
            <a:ext cx="4114800" cy="5649913"/>
          </a:xfrm>
        </p:spPr>
        <p:txBody>
          <a:bodyPr/>
          <a:lstStyle/>
          <a:p>
            <a:pPr eaLnBrk="1" hangingPunct="1">
              <a:lnSpc>
                <a:spcPct val="90000"/>
              </a:lnSpc>
            </a:pPr>
            <a:r>
              <a:rPr lang="uk-UA" sz="1800" b="1" smtClean="0">
                <a:latin typeface="Georgia" pitchFamily="18" charset="0"/>
              </a:rPr>
              <a:t>Алгоритми і виконавці. (4 год. )</a:t>
            </a:r>
            <a:endParaRPr lang="ru-RU" sz="1800" smtClean="0">
              <a:latin typeface="Georgia" pitchFamily="18" charset="0"/>
            </a:endParaRPr>
          </a:p>
          <a:p>
            <a:pPr eaLnBrk="1" hangingPunct="1">
              <a:lnSpc>
                <a:spcPct val="90000"/>
              </a:lnSpc>
            </a:pPr>
            <a:endParaRPr lang="uk-UA" sz="1800" smtClean="0">
              <a:latin typeface="Georgia" pitchFamily="18" charset="0"/>
            </a:endParaRPr>
          </a:p>
          <a:p>
            <a:pPr eaLnBrk="1" hangingPunct="1">
              <a:lnSpc>
                <a:spcPct val="90000"/>
              </a:lnSpc>
            </a:pPr>
            <a:r>
              <a:rPr lang="uk-UA" sz="1800" smtClean="0">
                <a:latin typeface="Georgia" pitchFamily="18" charset="0"/>
              </a:rPr>
              <a:t>Спонукальні речення. Ознайомлення з поняттям команди. Команди і виконавці. Ознайомлення з поняттям алгоритму. Виконавці алгоритмів. Алгоритми в нашому житті.</a:t>
            </a:r>
            <a:r>
              <a:rPr lang="uk-UA" sz="3000" smtClean="0"/>
              <a:t> </a:t>
            </a:r>
            <a:endParaRPr lang="ru-RU" sz="3000" smtClean="0"/>
          </a:p>
          <a:p>
            <a:pPr>
              <a:buFontTx/>
              <a:buNone/>
            </a:pPr>
            <a:endParaRPr lang="uk-UA" smtClean="0"/>
          </a:p>
        </p:txBody>
      </p:sp>
      <p:sp>
        <p:nvSpPr>
          <p:cNvPr id="95236" name="Rectangle 4"/>
          <p:cNvSpPr>
            <a:spLocks noChangeArrowheads="1"/>
          </p:cNvSpPr>
          <p:nvPr/>
        </p:nvSpPr>
        <p:spPr bwMode="auto">
          <a:xfrm>
            <a:off x="4716463" y="908050"/>
            <a:ext cx="3600450" cy="2838450"/>
          </a:xfrm>
          <a:prstGeom prst="rect">
            <a:avLst/>
          </a:prstGeom>
          <a:noFill/>
          <a:ln w="9525">
            <a:noFill/>
            <a:miter lim="800000"/>
            <a:headEnd/>
            <a:tailEnd/>
          </a:ln>
          <a:effectLst/>
        </p:spPr>
        <p:txBody>
          <a:bodyPr>
            <a:spAutoFit/>
          </a:bodyPr>
          <a:lstStyle/>
          <a:p>
            <a:r>
              <a:rPr lang="uk-UA" i="1"/>
              <a:t>розуміє </a:t>
            </a:r>
            <a:r>
              <a:rPr lang="uk-UA"/>
              <a:t>сутність понять «команда», «алгоритм»,</a:t>
            </a:r>
            <a:endParaRPr lang="ru-RU"/>
          </a:p>
          <a:p>
            <a:r>
              <a:rPr lang="uk-UA" i="1"/>
              <a:t>розрізняє</a:t>
            </a:r>
            <a:r>
              <a:rPr lang="uk-UA"/>
              <a:t> команди від речень, що не є командами;</a:t>
            </a:r>
            <a:endParaRPr lang="ru-RU"/>
          </a:p>
          <a:p>
            <a:r>
              <a:rPr lang="uk-UA" i="1"/>
              <a:t>наводить</a:t>
            </a:r>
            <a:r>
              <a:rPr lang="uk-UA"/>
              <a:t> приклади алгоритмів із навколишнього життя;</a:t>
            </a:r>
            <a:endParaRPr lang="ru-RU"/>
          </a:p>
          <a:p>
            <a:r>
              <a:rPr lang="ru-RU" i="1"/>
              <a:t>уміє</a:t>
            </a:r>
            <a:r>
              <a:rPr lang="ru-RU"/>
              <a:t> виконати алгоритм, складений для нього як для виконавця</a:t>
            </a:r>
            <a:r>
              <a:rPr lang="uk-UA"/>
              <a:t>. </a:t>
            </a:r>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457200" y="620713"/>
            <a:ext cx="3467100" cy="5505450"/>
          </a:xfrm>
        </p:spPr>
        <p:txBody>
          <a:bodyPr/>
          <a:lstStyle/>
          <a:p>
            <a:pPr eaLnBrk="1" hangingPunct="1">
              <a:lnSpc>
                <a:spcPct val="80000"/>
              </a:lnSpc>
            </a:pPr>
            <a:r>
              <a:rPr lang="uk-UA" sz="1600" b="1" dirty="0" smtClean="0">
                <a:latin typeface="Georgia" pitchFamily="18" charset="0"/>
              </a:rPr>
              <a:t>Об’єкти.  Графічний редактор (8 </a:t>
            </a:r>
            <a:r>
              <a:rPr lang="uk-UA" sz="1600" b="1" dirty="0" err="1" smtClean="0">
                <a:latin typeface="Georgia" pitchFamily="18" charset="0"/>
              </a:rPr>
              <a:t>год</a:t>
            </a:r>
            <a:r>
              <a:rPr lang="uk-UA" sz="1600" b="1" dirty="0" smtClean="0">
                <a:latin typeface="Georgia" pitchFamily="18" charset="0"/>
              </a:rPr>
              <a:t>)</a:t>
            </a:r>
          </a:p>
          <a:p>
            <a:pPr eaLnBrk="1" hangingPunct="1">
              <a:lnSpc>
                <a:spcPct val="80000"/>
              </a:lnSpc>
              <a:buFontTx/>
              <a:buNone/>
            </a:pPr>
            <a:endParaRPr lang="ru-RU" sz="1600" dirty="0" smtClean="0">
              <a:latin typeface="Georgia" pitchFamily="18" charset="0"/>
            </a:endParaRPr>
          </a:p>
          <a:p>
            <a:pPr eaLnBrk="1" hangingPunct="1">
              <a:lnSpc>
                <a:spcPct val="80000"/>
              </a:lnSpc>
            </a:pPr>
            <a:r>
              <a:rPr lang="uk-UA" sz="1600" dirty="0" smtClean="0">
                <a:latin typeface="Georgia" pitchFamily="18" charset="0"/>
              </a:rPr>
              <a:t>Об’єкти. Властивості об’єктів, значення властивостей. </a:t>
            </a:r>
          </a:p>
          <a:p>
            <a:pPr eaLnBrk="1" hangingPunct="1">
              <a:lnSpc>
                <a:spcPct val="80000"/>
              </a:lnSpc>
              <a:buFontTx/>
              <a:buNone/>
            </a:pPr>
            <a:endParaRPr lang="ru-RU" sz="1600" dirty="0" smtClean="0">
              <a:latin typeface="Georgia" pitchFamily="18" charset="0"/>
            </a:endParaRPr>
          </a:p>
          <a:p>
            <a:pPr eaLnBrk="1" hangingPunct="1">
              <a:lnSpc>
                <a:spcPct val="80000"/>
              </a:lnSpc>
            </a:pPr>
            <a:r>
              <a:rPr lang="uk-UA" sz="1600" dirty="0" smtClean="0">
                <a:latin typeface="Georgia" pitchFamily="18" charset="0"/>
              </a:rPr>
              <a:t> Графічний редактор. Створення об’єктів в середовищі графічного редактора, змінення значень їх властивостей. Комбінування об’єктів, створення зображень. Додавання тексту. </a:t>
            </a:r>
          </a:p>
          <a:p>
            <a:pPr eaLnBrk="1" hangingPunct="1">
              <a:lnSpc>
                <a:spcPct val="80000"/>
              </a:lnSpc>
              <a:buFontTx/>
              <a:buNone/>
            </a:pPr>
            <a:endParaRPr lang="ru-RU" sz="1600" dirty="0" smtClean="0">
              <a:latin typeface="Georgia" pitchFamily="18" charset="0"/>
            </a:endParaRPr>
          </a:p>
          <a:p>
            <a:pPr eaLnBrk="1" hangingPunct="1">
              <a:lnSpc>
                <a:spcPct val="80000"/>
              </a:lnSpc>
            </a:pPr>
            <a:r>
              <a:rPr lang="uk-UA" sz="1600" dirty="0" smtClean="0">
                <a:latin typeface="Georgia" pitchFamily="18" charset="0"/>
              </a:rPr>
              <a:t>Збереження зображень. Відкриття збережених зображень у редакторі.</a:t>
            </a:r>
            <a:endParaRPr lang="ru-RU" sz="1600" dirty="0" smtClean="0">
              <a:latin typeface="Georgia" pitchFamily="18" charset="0"/>
            </a:endParaRPr>
          </a:p>
          <a:p>
            <a:pPr>
              <a:buFontTx/>
              <a:buNone/>
            </a:pPr>
            <a:endParaRPr lang="uk-UA" sz="1600" dirty="0" smtClean="0">
              <a:latin typeface="Georgia" pitchFamily="18" charset="0"/>
            </a:endParaRPr>
          </a:p>
        </p:txBody>
      </p:sp>
      <p:sp>
        <p:nvSpPr>
          <p:cNvPr id="96260" name="Rectangle 4"/>
          <p:cNvSpPr>
            <a:spLocks noChangeArrowheads="1"/>
          </p:cNvSpPr>
          <p:nvPr/>
        </p:nvSpPr>
        <p:spPr bwMode="auto">
          <a:xfrm>
            <a:off x="4067175" y="549275"/>
            <a:ext cx="4681538" cy="5410200"/>
          </a:xfrm>
          <a:prstGeom prst="rect">
            <a:avLst/>
          </a:prstGeom>
          <a:noFill/>
          <a:ln w="9525">
            <a:noFill/>
            <a:miter lim="800000"/>
            <a:headEnd/>
            <a:tailEnd/>
          </a:ln>
          <a:effectLst/>
        </p:spPr>
        <p:txBody>
          <a:bodyPr>
            <a:spAutoFit/>
          </a:bodyPr>
          <a:lstStyle/>
          <a:p>
            <a:r>
              <a:rPr lang="uk-UA" sz="1400" i="1" dirty="0"/>
              <a:t>має уявлення</a:t>
            </a:r>
            <a:r>
              <a:rPr lang="uk-UA" sz="1400" dirty="0"/>
              <a:t> про об’єкти та їх властивості, значення властивостей; </a:t>
            </a:r>
            <a:endParaRPr lang="ru-RU" sz="1400" dirty="0"/>
          </a:p>
          <a:p>
            <a:r>
              <a:rPr lang="uk-UA" sz="1400" i="1" dirty="0"/>
              <a:t>наводить приклади </a:t>
            </a:r>
            <a:r>
              <a:rPr lang="uk-UA" sz="1400" dirty="0"/>
              <a:t>об‘єктів, властивостей об’єктів, значень властивостей об’єктів;</a:t>
            </a:r>
            <a:endParaRPr lang="ru-RU" sz="1400" dirty="0"/>
          </a:p>
          <a:p>
            <a:r>
              <a:rPr lang="uk-UA" sz="1400" i="1" dirty="0"/>
              <a:t>розуміє</a:t>
            </a:r>
            <a:r>
              <a:rPr lang="uk-UA" sz="1400" dirty="0"/>
              <a:t> призначення графічного редактора;</a:t>
            </a:r>
            <a:endParaRPr lang="ru-RU" sz="1400" dirty="0"/>
          </a:p>
          <a:p>
            <a:r>
              <a:rPr lang="uk-UA" sz="1400" i="1" dirty="0"/>
              <a:t>уміє</a:t>
            </a:r>
            <a:r>
              <a:rPr lang="uk-UA" sz="1400" dirty="0"/>
              <a:t> запускати графічний редактор на виконання;</a:t>
            </a:r>
            <a:endParaRPr lang="ru-RU" sz="1400" dirty="0"/>
          </a:p>
          <a:p>
            <a:r>
              <a:rPr lang="uk-UA" sz="1400" i="1" dirty="0"/>
              <a:t>розуміє</a:t>
            </a:r>
            <a:r>
              <a:rPr lang="uk-UA" sz="1400" dirty="0"/>
              <a:t> призначення інструментів середовища графічного редактора; </a:t>
            </a:r>
            <a:endParaRPr lang="ru-RU" sz="1400" dirty="0"/>
          </a:p>
          <a:p>
            <a:r>
              <a:rPr lang="uk-UA" sz="1400" i="1" dirty="0"/>
              <a:t>має уявлення про </a:t>
            </a:r>
            <a:r>
              <a:rPr lang="uk-UA" sz="1400" dirty="0"/>
              <a:t> можливості використання  палітри кольорів у середовищі графічного редактора; </a:t>
            </a:r>
            <a:endParaRPr lang="ru-RU" sz="1400" dirty="0"/>
          </a:p>
          <a:p>
            <a:r>
              <a:rPr lang="uk-UA" sz="1400" i="1" dirty="0"/>
              <a:t>уміє</a:t>
            </a:r>
            <a:r>
              <a:rPr lang="uk-UA" sz="1400" dirty="0"/>
              <a:t> використовувати палітри кольорів  у середовищі графічного редактора; </a:t>
            </a:r>
            <a:endParaRPr lang="ru-RU" sz="1400" dirty="0"/>
          </a:p>
          <a:p>
            <a:r>
              <a:rPr lang="uk-UA" sz="1400" i="1" dirty="0"/>
              <a:t>уміє</a:t>
            </a:r>
            <a:r>
              <a:rPr lang="uk-UA" sz="1400" dirty="0"/>
              <a:t> створювати прості графічні об’єкти та їх комбінації; </a:t>
            </a:r>
            <a:r>
              <a:rPr lang="uk-UA" sz="1400" i="1" dirty="0"/>
              <a:t>уміє</a:t>
            </a:r>
            <a:r>
              <a:rPr lang="uk-UA" sz="1400" dirty="0"/>
              <a:t> змінювати значення властивостей об‘єктів в середовищі графічного редактора; </a:t>
            </a:r>
            <a:endParaRPr lang="ru-RU" sz="1400" dirty="0"/>
          </a:p>
          <a:p>
            <a:r>
              <a:rPr lang="uk-UA" sz="1400" i="1" dirty="0"/>
              <a:t>застосовує </a:t>
            </a:r>
            <a:r>
              <a:rPr lang="uk-UA" sz="1400" dirty="0"/>
              <a:t> інструменти середовища графічного редактора для створення зображень за власним задумом;</a:t>
            </a:r>
            <a:endParaRPr lang="ru-RU" sz="1400" dirty="0"/>
          </a:p>
          <a:p>
            <a:r>
              <a:rPr lang="uk-UA" sz="1400" i="1" dirty="0"/>
              <a:t>уміє</a:t>
            </a:r>
            <a:r>
              <a:rPr lang="uk-UA" sz="1400" dirty="0"/>
              <a:t> додавати текст до створених зображень;</a:t>
            </a:r>
            <a:endParaRPr lang="ru-RU" sz="1400" dirty="0"/>
          </a:p>
          <a:p>
            <a:r>
              <a:rPr lang="uk-UA" sz="1400" i="1" dirty="0"/>
              <a:t>поєднує</a:t>
            </a:r>
            <a:r>
              <a:rPr lang="uk-UA" sz="1400" dirty="0"/>
              <a:t> текстові та графічні об’єкти в середовищі графічного редактора ;</a:t>
            </a:r>
            <a:endParaRPr lang="ru-RU" sz="1400" dirty="0"/>
          </a:p>
          <a:p>
            <a:r>
              <a:rPr lang="uk-UA" sz="1400" i="1" dirty="0"/>
              <a:t>уміє</a:t>
            </a:r>
            <a:r>
              <a:rPr lang="uk-UA" sz="1400" dirty="0"/>
              <a:t> зберігати зображення на </a:t>
            </a:r>
            <a:r>
              <a:rPr lang="uk-UA" sz="1400" b="1" dirty="0"/>
              <a:t>Робочому столі</a:t>
            </a:r>
            <a:r>
              <a:rPr lang="uk-UA" sz="1400" dirty="0"/>
              <a:t> або в папці, встановленій за замовчуванням;</a:t>
            </a:r>
            <a:endParaRPr lang="ru-RU" sz="1400" dirty="0"/>
          </a:p>
          <a:p>
            <a:r>
              <a:rPr lang="uk-UA" sz="1400" i="1" dirty="0"/>
              <a:t>уміє</a:t>
            </a:r>
            <a:r>
              <a:rPr lang="uk-UA" sz="1400" dirty="0"/>
              <a:t> відкривати в середовищі графічного редактора збережені зображення.</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a:xfrm>
            <a:off x="457200" y="333375"/>
            <a:ext cx="4259263" cy="5792788"/>
          </a:xfrm>
        </p:spPr>
        <p:txBody>
          <a:bodyPr/>
          <a:lstStyle/>
          <a:p>
            <a:pPr eaLnBrk="1" hangingPunct="1">
              <a:lnSpc>
                <a:spcPct val="80000"/>
              </a:lnSpc>
            </a:pPr>
            <a:r>
              <a:rPr lang="uk-UA" sz="2200" b="1" smtClean="0">
                <a:latin typeface="Georgia" pitchFamily="18" charset="0"/>
              </a:rPr>
              <a:t>Комп’ютерна підтримка вивчення навчальних предметів. (4 год. )</a:t>
            </a:r>
          </a:p>
          <a:p>
            <a:pPr eaLnBrk="1" hangingPunct="1">
              <a:lnSpc>
                <a:spcPct val="80000"/>
              </a:lnSpc>
              <a:buFontTx/>
              <a:buNone/>
            </a:pPr>
            <a:endParaRPr lang="ru-RU" sz="2200" smtClean="0">
              <a:latin typeface="Georgia" pitchFamily="18" charset="0"/>
            </a:endParaRPr>
          </a:p>
          <a:p>
            <a:pPr eaLnBrk="1" hangingPunct="1">
              <a:lnSpc>
                <a:spcPct val="80000"/>
              </a:lnSpc>
            </a:pPr>
            <a:r>
              <a:rPr lang="uk-UA" sz="2200" smtClean="0">
                <a:latin typeface="Georgia" pitchFamily="18" charset="0"/>
              </a:rPr>
              <a:t>Робота з комп‘ютерними програмами на підтримку вивчення  української мови, іноземної мови, математики, образотворчого мистецтва, музики тощо.</a:t>
            </a:r>
          </a:p>
          <a:p>
            <a:pPr eaLnBrk="1" hangingPunct="1">
              <a:lnSpc>
                <a:spcPct val="80000"/>
              </a:lnSpc>
              <a:buFontTx/>
              <a:buNone/>
            </a:pPr>
            <a:endParaRPr lang="uk-UA" sz="2200" smtClean="0">
              <a:latin typeface="Georgia" pitchFamily="18" charset="0"/>
            </a:endParaRPr>
          </a:p>
          <a:p>
            <a:pPr eaLnBrk="1" hangingPunct="1">
              <a:lnSpc>
                <a:spcPct val="80000"/>
              </a:lnSpc>
            </a:pPr>
            <a:r>
              <a:rPr lang="uk-UA" sz="2200" b="1" smtClean="0">
                <a:latin typeface="Georgia" pitchFamily="18" charset="0"/>
              </a:rPr>
              <a:t>Повторення і систематизація навчального матеріалу. Резервний час. (2 год. )</a:t>
            </a:r>
            <a:endParaRPr lang="ru-RU" sz="2200" smtClean="0">
              <a:latin typeface="Georgia" pitchFamily="18" charset="0"/>
            </a:endParaRPr>
          </a:p>
          <a:p>
            <a:pPr eaLnBrk="1" hangingPunct="1">
              <a:lnSpc>
                <a:spcPct val="80000"/>
              </a:lnSpc>
            </a:pPr>
            <a:endParaRPr lang="ru-RU" sz="2200" smtClean="0">
              <a:latin typeface="Georgia" pitchFamily="18" charset="0"/>
            </a:endParaRPr>
          </a:p>
          <a:p>
            <a:pPr>
              <a:buFontTx/>
              <a:buNone/>
            </a:pPr>
            <a:endParaRPr lang="uk-UA" sz="2800" smtClean="0">
              <a:latin typeface="Georgia" pitchFamily="18" charset="0"/>
            </a:endParaRPr>
          </a:p>
        </p:txBody>
      </p:sp>
      <p:sp>
        <p:nvSpPr>
          <p:cNvPr id="97284" name="Rectangle 4"/>
          <p:cNvSpPr>
            <a:spLocks noChangeArrowheads="1"/>
          </p:cNvSpPr>
          <p:nvPr/>
        </p:nvSpPr>
        <p:spPr bwMode="auto">
          <a:xfrm>
            <a:off x="5003800" y="836613"/>
            <a:ext cx="3529013" cy="3937000"/>
          </a:xfrm>
          <a:prstGeom prst="rect">
            <a:avLst/>
          </a:prstGeom>
          <a:noFill/>
          <a:ln w="9525">
            <a:noFill/>
            <a:miter lim="800000"/>
            <a:headEnd/>
            <a:tailEnd/>
          </a:ln>
          <a:effectLst/>
        </p:spPr>
        <p:txBody>
          <a:bodyPr>
            <a:spAutoFit/>
          </a:bodyPr>
          <a:lstStyle/>
          <a:p>
            <a:r>
              <a:rPr lang="uk-UA" i="1"/>
              <a:t>розуміє</a:t>
            </a:r>
            <a:r>
              <a:rPr lang="uk-UA"/>
              <a:t> правила роботи з комп‘ютерними програмами підтримки вивчення навчальних предметів;</a:t>
            </a:r>
          </a:p>
          <a:p>
            <a:endParaRPr lang="ru-RU"/>
          </a:p>
          <a:p>
            <a:r>
              <a:rPr lang="uk-UA" i="1"/>
              <a:t>застосовує </a:t>
            </a:r>
            <a:r>
              <a:rPr lang="uk-UA"/>
              <a:t>правила роботи з комп‘ютерними програмами підтримки вивчення навчальних предметів;</a:t>
            </a:r>
          </a:p>
          <a:p>
            <a:endParaRPr lang="ru-RU"/>
          </a:p>
          <a:p>
            <a:r>
              <a:rPr lang="uk-UA" i="1"/>
              <a:t>уміє </a:t>
            </a:r>
            <a:r>
              <a:rPr lang="uk-UA"/>
              <a:t>працювати з комп‘ютерними програмами підтримки вивчення навчальних предметів.</a:t>
            </a: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8"/>
          <p:cNvSpPr txBox="1">
            <a:spLocks noChangeArrowheads="1"/>
          </p:cNvSpPr>
          <p:nvPr/>
        </p:nvSpPr>
        <p:spPr bwMode="auto">
          <a:xfrm>
            <a:off x="468313" y="1700213"/>
            <a:ext cx="8207375" cy="4032250"/>
          </a:xfrm>
          <a:prstGeom prst="rect">
            <a:avLst/>
          </a:prstGeom>
          <a:noFill/>
          <a:ln w="9525">
            <a:noFill/>
            <a:miter lim="800000"/>
            <a:headEnd/>
            <a:tailEnd/>
          </a:ln>
        </p:spPr>
        <p:txBody>
          <a:bodyPr/>
          <a:lstStyle/>
          <a:p>
            <a:pPr marL="342900" indent="-342900" algn="just" eaLnBrk="0" hangingPunct="0">
              <a:buFont typeface="Wingdings" pitchFamily="2" charset="2"/>
              <a:buChar char="v"/>
            </a:pPr>
            <a:r>
              <a:rPr lang="uk-UA" sz="2400" dirty="0"/>
              <a:t>ознайомити з впливом предмета </a:t>
            </a:r>
            <a:r>
              <a:rPr lang="uk-UA" sz="2400" dirty="0" err="1"/>
              <a:t>“Сходинки</a:t>
            </a:r>
            <a:r>
              <a:rPr lang="uk-UA" sz="2400" dirty="0"/>
              <a:t> до </a:t>
            </a:r>
            <a:r>
              <a:rPr lang="uk-UA" sz="2400" dirty="0" err="1"/>
              <a:t>інформатики”</a:t>
            </a:r>
            <a:r>
              <a:rPr lang="uk-UA" sz="2400" dirty="0"/>
              <a:t> на розвиток особистості учня початкової школи;</a:t>
            </a:r>
          </a:p>
          <a:p>
            <a:pPr marL="342900" indent="-342900" algn="just" eaLnBrk="0" hangingPunct="0">
              <a:buFont typeface="Wingdings" pitchFamily="2" charset="2"/>
              <a:buChar char="v"/>
            </a:pPr>
            <a:r>
              <a:rPr lang="uk-UA" sz="2400" dirty="0"/>
              <a:t>зробити огляд ПЗ для можливого використання при викладанні курсу «Сходинки до інформатики» в початкових класах;</a:t>
            </a:r>
          </a:p>
          <a:p>
            <a:pPr marL="342900" indent="-342900" algn="just" eaLnBrk="0" hangingPunct="0">
              <a:buFont typeface="Wingdings" pitchFamily="2" charset="2"/>
              <a:buChar char="v"/>
            </a:pPr>
            <a:r>
              <a:rPr lang="uk-UA" sz="2400" dirty="0"/>
              <a:t>надати методичні рекомендації щодо оцінювання індивідуальних досягнень учнів з інформатики в початкових класах;</a:t>
            </a:r>
          </a:p>
          <a:p>
            <a:pPr marL="342900" indent="-342900" algn="just" eaLnBrk="0" hangingPunct="0">
              <a:buFont typeface="Wingdings" pitchFamily="2" charset="2"/>
              <a:buChar char="v"/>
            </a:pPr>
            <a:r>
              <a:rPr lang="uk-UA" sz="2400" dirty="0"/>
              <a:t>окреслити </a:t>
            </a:r>
            <a:r>
              <a:rPr lang="uk-UA" sz="2400" dirty="0" smtClean="0"/>
              <a:t>проблеми  вчителів </a:t>
            </a:r>
            <a:r>
              <a:rPr lang="uk-UA" sz="2400" dirty="0"/>
              <a:t>початкових класів з </a:t>
            </a:r>
            <a:r>
              <a:rPr lang="uk-UA" sz="2400" dirty="0" smtClean="0"/>
              <a:t>якими  вони можливо зустрінуться при викладанні інформатики .</a:t>
            </a:r>
            <a:endParaRPr lang="ru-RU" sz="2400" b="1" i="1" dirty="0">
              <a:latin typeface="Times New Roman" pitchFamily="18" charset="0"/>
            </a:endParaRPr>
          </a:p>
        </p:txBody>
      </p:sp>
      <p:sp>
        <p:nvSpPr>
          <p:cNvPr id="21507" name="Text Box 18"/>
          <p:cNvSpPr txBox="1">
            <a:spLocks noChangeArrowheads="1"/>
          </p:cNvSpPr>
          <p:nvPr/>
        </p:nvSpPr>
        <p:spPr bwMode="auto">
          <a:xfrm>
            <a:off x="611188" y="908050"/>
            <a:ext cx="8207375" cy="701675"/>
          </a:xfrm>
          <a:prstGeom prst="rect">
            <a:avLst/>
          </a:prstGeom>
          <a:noFill/>
          <a:ln w="9525">
            <a:noFill/>
            <a:miter lim="800000"/>
            <a:headEnd/>
            <a:tailEnd/>
          </a:ln>
        </p:spPr>
        <p:txBody>
          <a:bodyPr>
            <a:spAutoFit/>
          </a:bodyPr>
          <a:lstStyle/>
          <a:p>
            <a:pPr algn="ctr"/>
            <a:r>
              <a:rPr lang="uk-UA" sz="3600" b="1" i="1" dirty="0">
                <a:solidFill>
                  <a:srgbClr val="800000"/>
                </a:solidFill>
              </a:rPr>
              <a:t>Завдання </a:t>
            </a:r>
            <a:r>
              <a:rPr lang="uk-UA" sz="4000" dirty="0" smtClean="0">
                <a:latin typeface="Arial" pitchFamily="34" charset="0"/>
              </a:rPr>
              <a:t> </a:t>
            </a:r>
            <a:endParaRPr lang="uk-UA" sz="4000" dirty="0">
              <a:latin typeface="Arial" pitchFamily="34" charset="0"/>
            </a:endParaRPr>
          </a:p>
        </p:txBody>
      </p:sp>
      <p:sp>
        <p:nvSpPr>
          <p:cNvPr id="5" name="TextBox 4"/>
          <p:cNvSpPr txBox="1"/>
          <p:nvPr/>
        </p:nvSpPr>
        <p:spPr>
          <a:xfrm>
            <a:off x="2857488" y="5643578"/>
            <a:ext cx="352982" cy="369332"/>
          </a:xfrm>
          <a:prstGeom prst="rect">
            <a:avLst/>
          </a:prstGeom>
          <a:noFill/>
        </p:spPr>
        <p:txBody>
          <a:bodyPr wrap="none" rtlCol="0">
            <a:spAutoFit/>
          </a:bodyPr>
          <a:lstStyle/>
          <a:p>
            <a:r>
              <a:rPr lang="uk-UA" dirty="0" smtClean="0"/>
              <a:t>   </a:t>
            </a:r>
            <a:endParaRPr lang="uk-U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a:xfrm>
            <a:off x="468313" y="404813"/>
            <a:ext cx="8229600" cy="1143000"/>
          </a:xfrm>
        </p:spPr>
        <p:txBody>
          <a:bodyPr/>
          <a:lstStyle/>
          <a:p>
            <a:pPr eaLnBrk="1" hangingPunct="1"/>
            <a:r>
              <a:rPr lang="uk-UA" sz="2000" b="1" i="1" dirty="0" smtClean="0">
                <a:solidFill>
                  <a:srgbClr val="800000"/>
                </a:solidFill>
              </a:rPr>
              <a:t>Перелік підручників, які визнані переможцями Всеукраїнського конкурсу рукописів підручників для учнів 1-4 класів ЗНЗ та отримали гриф «Рекомендовано </a:t>
            </a:r>
            <a:r>
              <a:rPr lang="uk-UA" sz="2000" b="1" i="1" dirty="0" err="1" smtClean="0">
                <a:solidFill>
                  <a:srgbClr val="800000"/>
                </a:solidFill>
              </a:rPr>
              <a:t>МОНмолодьспорт</a:t>
            </a:r>
            <a:r>
              <a:rPr lang="uk-UA" sz="2000" b="1" i="1" dirty="0" smtClean="0">
                <a:solidFill>
                  <a:srgbClr val="800000"/>
                </a:solidFill>
              </a:rPr>
              <a:t> України» </a:t>
            </a:r>
          </a:p>
        </p:txBody>
      </p:sp>
      <p:sp>
        <p:nvSpPr>
          <p:cNvPr id="44035" name="Объект 2"/>
          <p:cNvSpPr>
            <a:spLocks noGrp="1"/>
          </p:cNvSpPr>
          <p:nvPr>
            <p:ph idx="1"/>
          </p:nvPr>
        </p:nvSpPr>
        <p:spPr/>
        <p:txBody>
          <a:bodyPr/>
          <a:lstStyle/>
          <a:p>
            <a:r>
              <a:rPr lang="uk-UA" dirty="0" smtClean="0"/>
              <a:t>Сходинки до інформатики</a:t>
            </a:r>
          </a:p>
          <a:p>
            <a:pPr lvl="1" algn="just"/>
            <a:r>
              <a:rPr lang="uk-UA" sz="2400" dirty="0" err="1" smtClean="0"/>
              <a:t>Ломаковська</a:t>
            </a:r>
            <a:r>
              <a:rPr lang="uk-UA" sz="2400" dirty="0" smtClean="0"/>
              <a:t> Г.В., </a:t>
            </a:r>
            <a:r>
              <a:rPr lang="uk-UA" sz="2400" dirty="0" err="1" smtClean="0"/>
              <a:t>Рівкінд</a:t>
            </a:r>
            <a:r>
              <a:rPr lang="uk-UA" sz="2400" dirty="0" smtClean="0"/>
              <a:t> Ф.М., </a:t>
            </a:r>
            <a:r>
              <a:rPr lang="uk-UA" sz="2400" dirty="0" err="1" smtClean="0"/>
              <a:t>Ривкінд</a:t>
            </a:r>
            <a:r>
              <a:rPr lang="uk-UA" sz="2400" dirty="0" smtClean="0"/>
              <a:t> Й.Я., </a:t>
            </a:r>
            <a:r>
              <a:rPr lang="uk-UA" sz="2400" dirty="0" err="1" smtClean="0"/>
              <a:t>Проценко</a:t>
            </a:r>
            <a:r>
              <a:rPr lang="uk-UA" sz="2400" dirty="0" smtClean="0"/>
              <a:t> Г.О. (ТОВ «Видавничий дім «Освіта»);</a:t>
            </a:r>
          </a:p>
          <a:p>
            <a:pPr lvl="1" algn="just"/>
            <a:r>
              <a:rPr lang="uk-UA" sz="2400" dirty="0" smtClean="0"/>
              <a:t>Потапова Ж.В., </a:t>
            </a:r>
            <a:r>
              <a:rPr lang="uk-UA" sz="2400" dirty="0" err="1" smtClean="0"/>
              <a:t>Лабага</a:t>
            </a:r>
            <a:r>
              <a:rPr lang="uk-UA" sz="2400" dirty="0" smtClean="0"/>
              <a:t> О.П., </a:t>
            </a:r>
            <a:r>
              <a:rPr lang="uk-UA" sz="2400" dirty="0" err="1" smtClean="0"/>
              <a:t>Чижевська</a:t>
            </a:r>
            <a:r>
              <a:rPr lang="uk-UA" sz="2400" dirty="0" smtClean="0"/>
              <a:t> С.М. (ТОВ «</a:t>
            </a:r>
            <a:r>
              <a:rPr lang="uk-UA" sz="2400" dirty="0" err="1" smtClean="0"/>
              <a:t>Далечинь</a:t>
            </a:r>
            <a:r>
              <a:rPr lang="uk-UA" sz="2400" dirty="0" smtClean="0"/>
              <a:t>»);</a:t>
            </a:r>
          </a:p>
          <a:p>
            <a:pPr lvl="1" algn="just"/>
            <a:r>
              <a:rPr lang="uk-UA" sz="2400" dirty="0" smtClean="0"/>
              <a:t>Коршунова О.В. (ТОВ «Видавництво «</a:t>
            </a:r>
            <a:r>
              <a:rPr lang="uk-UA" sz="2400" dirty="0" err="1" smtClean="0"/>
              <a:t>Генеза</a:t>
            </a:r>
            <a:r>
              <a:rPr lang="uk-UA" sz="2400" dirty="0" smtClean="0"/>
              <a:t>»);</a:t>
            </a:r>
          </a:p>
          <a:p>
            <a:pPr lvl="1" algn="just"/>
            <a:r>
              <a:rPr lang="uk-UA" sz="2400" dirty="0" err="1" smtClean="0"/>
              <a:t>Зарецька</a:t>
            </a:r>
            <a:r>
              <a:rPr lang="uk-UA" sz="2400" dirty="0" smtClean="0"/>
              <a:t> І.Т., Корнієнко М.М., </a:t>
            </a:r>
            <a:r>
              <a:rPr lang="uk-UA" sz="2400" dirty="0" err="1" smtClean="0"/>
              <a:t>Крамаровська</a:t>
            </a:r>
            <a:r>
              <a:rPr lang="uk-UA" sz="2400" dirty="0" smtClean="0"/>
              <a:t> С.М. (ТОВ «Видавництво «Ранок»).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8"/>
          <p:cNvSpPr txBox="1">
            <a:spLocks noChangeArrowheads="1"/>
          </p:cNvSpPr>
          <p:nvPr/>
        </p:nvSpPr>
        <p:spPr bwMode="auto">
          <a:xfrm>
            <a:off x="466725" y="1268413"/>
            <a:ext cx="8353425" cy="3744912"/>
          </a:xfrm>
          <a:prstGeom prst="rect">
            <a:avLst/>
          </a:prstGeom>
          <a:noFill/>
          <a:ln w="9525">
            <a:noFill/>
            <a:miter lim="800000"/>
            <a:headEnd/>
            <a:tailEnd/>
          </a:ln>
        </p:spPr>
        <p:txBody>
          <a:bodyPr/>
          <a:lstStyle/>
          <a:p>
            <a:pPr marL="342900" indent="-342900" eaLnBrk="0" hangingPunct="0"/>
            <a:r>
              <a:rPr lang="uk-UA" sz="1200" dirty="0" smtClean="0"/>
              <a:t>                                                                 </a:t>
            </a:r>
            <a:endParaRPr lang="uk-UA" sz="1200" i="1" dirty="0" smtClean="0"/>
          </a:p>
          <a:p>
            <a:pPr marL="342900" indent="-342900" eaLnBrk="0" hangingPunct="0"/>
            <a:endParaRPr lang="uk-UA" sz="1200" i="1" dirty="0"/>
          </a:p>
        </p:txBody>
      </p:sp>
      <p:sp>
        <p:nvSpPr>
          <p:cNvPr id="4" name="TextBox 3"/>
          <p:cNvSpPr txBox="1"/>
          <p:nvPr/>
        </p:nvSpPr>
        <p:spPr>
          <a:xfrm>
            <a:off x="785786" y="1142984"/>
            <a:ext cx="8001055" cy="4524315"/>
          </a:xfrm>
          <a:prstGeom prst="rect">
            <a:avLst/>
          </a:prstGeom>
          <a:noFill/>
        </p:spPr>
        <p:txBody>
          <a:bodyPr wrap="square" rtlCol="0">
            <a:spAutoFit/>
          </a:bodyPr>
          <a:lstStyle/>
          <a:p>
            <a:pPr lvl="1">
              <a:buFont typeface="Arial" pitchFamily="34" charset="0"/>
              <a:buChar char="•"/>
            </a:pPr>
            <a:r>
              <a:rPr lang="ru-RU" sz="3200" dirty="0" err="1" smtClean="0">
                <a:solidFill>
                  <a:srgbClr val="C00000"/>
                </a:solidFill>
              </a:rPr>
              <a:t>Професійна</a:t>
            </a:r>
            <a:r>
              <a:rPr lang="ru-RU" sz="3200" dirty="0" smtClean="0">
                <a:solidFill>
                  <a:srgbClr val="C00000"/>
                </a:solidFill>
              </a:rPr>
              <a:t> </a:t>
            </a:r>
            <a:r>
              <a:rPr lang="ru-RU" sz="3200" dirty="0" err="1" smtClean="0">
                <a:solidFill>
                  <a:srgbClr val="C00000"/>
                </a:solidFill>
              </a:rPr>
              <a:t>готовність</a:t>
            </a:r>
            <a:r>
              <a:rPr lang="ru-RU" sz="3200" dirty="0" smtClean="0">
                <a:solidFill>
                  <a:srgbClr val="C00000"/>
                </a:solidFill>
              </a:rPr>
              <a:t> </a:t>
            </a:r>
            <a:r>
              <a:rPr lang="ru-RU" sz="3200" dirty="0" err="1" smtClean="0">
                <a:solidFill>
                  <a:srgbClr val="C00000"/>
                </a:solidFill>
              </a:rPr>
              <a:t>вчителя</a:t>
            </a:r>
            <a:r>
              <a:rPr lang="ru-RU" sz="3200" dirty="0" smtClean="0">
                <a:solidFill>
                  <a:srgbClr val="C00000"/>
                </a:solidFill>
              </a:rPr>
              <a:t> </a:t>
            </a:r>
            <a:r>
              <a:rPr lang="ru-RU" sz="3200" dirty="0" err="1" smtClean="0">
                <a:solidFill>
                  <a:srgbClr val="C00000"/>
                </a:solidFill>
              </a:rPr>
              <a:t>початкових</a:t>
            </a:r>
            <a:r>
              <a:rPr lang="ru-RU" sz="3200" dirty="0" smtClean="0">
                <a:solidFill>
                  <a:srgbClr val="C00000"/>
                </a:solidFill>
              </a:rPr>
              <a:t> </a:t>
            </a:r>
            <a:r>
              <a:rPr lang="ru-RU" sz="3200" dirty="0" err="1" smtClean="0">
                <a:solidFill>
                  <a:srgbClr val="C00000"/>
                </a:solidFill>
              </a:rPr>
              <a:t>класів</a:t>
            </a:r>
            <a:r>
              <a:rPr lang="ru-RU" sz="3200" dirty="0" smtClean="0">
                <a:solidFill>
                  <a:srgbClr val="C00000"/>
                </a:solidFill>
              </a:rPr>
              <a:t> до </a:t>
            </a:r>
            <a:r>
              <a:rPr lang="ru-RU" sz="3200" dirty="0" err="1" smtClean="0">
                <a:solidFill>
                  <a:srgbClr val="C00000"/>
                </a:solidFill>
              </a:rPr>
              <a:t>використання</a:t>
            </a:r>
            <a:r>
              <a:rPr lang="ru-RU" sz="3200" dirty="0" smtClean="0">
                <a:solidFill>
                  <a:srgbClr val="C00000"/>
                </a:solidFill>
              </a:rPr>
              <a:t>  </a:t>
            </a:r>
            <a:r>
              <a:rPr lang="ru-RU" sz="3200" dirty="0" err="1" smtClean="0">
                <a:solidFill>
                  <a:srgbClr val="C00000"/>
                </a:solidFill>
              </a:rPr>
              <a:t>інформаційних</a:t>
            </a:r>
            <a:r>
              <a:rPr lang="ru-RU" sz="3200" dirty="0" smtClean="0">
                <a:solidFill>
                  <a:srgbClr val="C00000"/>
                </a:solidFill>
              </a:rPr>
              <a:t> </a:t>
            </a:r>
            <a:r>
              <a:rPr lang="ru-RU" sz="3200" dirty="0" err="1" smtClean="0">
                <a:solidFill>
                  <a:srgbClr val="C00000"/>
                </a:solidFill>
              </a:rPr>
              <a:t>технологій</a:t>
            </a:r>
            <a:r>
              <a:rPr lang="ru-RU" sz="3200" dirty="0" smtClean="0">
                <a:solidFill>
                  <a:srgbClr val="C00000"/>
                </a:solidFill>
              </a:rPr>
              <a:t>.</a:t>
            </a:r>
            <a:endParaRPr lang="en-US" sz="3200" dirty="0" smtClean="0">
              <a:solidFill>
                <a:srgbClr val="C00000"/>
              </a:solidFill>
            </a:endParaRPr>
          </a:p>
          <a:p>
            <a:pPr lvl="1">
              <a:buFont typeface="Arial" pitchFamily="34" charset="0"/>
              <a:buChar char="•"/>
            </a:pPr>
            <a:endParaRPr lang="ru-RU" sz="3200" dirty="0" smtClean="0">
              <a:solidFill>
                <a:srgbClr val="C00000"/>
              </a:solidFill>
            </a:endParaRPr>
          </a:p>
          <a:p>
            <a:pPr lvl="1">
              <a:buFont typeface="Arial" pitchFamily="34" charset="0"/>
              <a:buChar char="•"/>
            </a:pPr>
            <a:r>
              <a:rPr lang="ru-RU" sz="3200" dirty="0" err="1" smtClean="0">
                <a:solidFill>
                  <a:srgbClr val="C00000"/>
                </a:solidFill>
              </a:rPr>
              <a:t>Врахування</a:t>
            </a:r>
            <a:r>
              <a:rPr lang="ru-RU" sz="3200" dirty="0" smtClean="0">
                <a:solidFill>
                  <a:srgbClr val="C00000"/>
                </a:solidFill>
              </a:rPr>
              <a:t> </a:t>
            </a:r>
            <a:r>
              <a:rPr lang="ru-RU" sz="3200" dirty="0" err="1" smtClean="0">
                <a:solidFill>
                  <a:srgbClr val="C00000"/>
                </a:solidFill>
              </a:rPr>
              <a:t>впливу</a:t>
            </a:r>
            <a:r>
              <a:rPr lang="ru-RU" sz="3200" dirty="0" smtClean="0">
                <a:solidFill>
                  <a:srgbClr val="C00000"/>
                </a:solidFill>
              </a:rPr>
              <a:t> </a:t>
            </a:r>
            <a:r>
              <a:rPr lang="ru-RU" sz="3200" dirty="0" err="1" smtClean="0">
                <a:solidFill>
                  <a:srgbClr val="C00000"/>
                </a:solidFill>
              </a:rPr>
              <a:t>комп’ютера</a:t>
            </a:r>
            <a:r>
              <a:rPr lang="ru-RU" sz="3200" dirty="0" smtClean="0">
                <a:solidFill>
                  <a:srgbClr val="C00000"/>
                </a:solidFill>
              </a:rPr>
              <a:t> на </a:t>
            </a:r>
            <a:r>
              <a:rPr lang="ru-RU" sz="3200" dirty="0" err="1" smtClean="0">
                <a:solidFill>
                  <a:srgbClr val="C00000"/>
                </a:solidFill>
              </a:rPr>
              <a:t>здоров’я</a:t>
            </a:r>
            <a:r>
              <a:rPr lang="ru-RU" sz="3200" dirty="0" smtClean="0">
                <a:solidFill>
                  <a:srgbClr val="C00000"/>
                </a:solidFill>
              </a:rPr>
              <a:t> </a:t>
            </a:r>
            <a:r>
              <a:rPr lang="ru-RU" sz="3200" dirty="0" err="1" smtClean="0">
                <a:solidFill>
                  <a:srgbClr val="C00000"/>
                </a:solidFill>
              </a:rPr>
              <a:t>дітей</a:t>
            </a:r>
            <a:r>
              <a:rPr lang="ru-RU" sz="3200" dirty="0" smtClean="0">
                <a:solidFill>
                  <a:srgbClr val="C00000"/>
                </a:solidFill>
              </a:rPr>
              <a:t>, особливо маленьких.</a:t>
            </a:r>
            <a:endParaRPr lang="en-US" sz="3200" dirty="0" smtClean="0">
              <a:solidFill>
                <a:srgbClr val="C00000"/>
              </a:solidFill>
            </a:endParaRPr>
          </a:p>
          <a:p>
            <a:pPr lvl="1">
              <a:buFont typeface="Arial" pitchFamily="34" charset="0"/>
              <a:buChar char="•"/>
            </a:pPr>
            <a:endParaRPr lang="ru-RU" sz="3200" dirty="0" smtClean="0">
              <a:solidFill>
                <a:srgbClr val="C00000"/>
              </a:solidFill>
            </a:endParaRPr>
          </a:p>
          <a:p>
            <a:pPr lvl="1">
              <a:buFont typeface="Arial" pitchFamily="34" charset="0"/>
              <a:buChar char="•"/>
            </a:pPr>
            <a:r>
              <a:rPr lang="ru-RU" sz="3200" dirty="0" err="1" smtClean="0">
                <a:solidFill>
                  <a:srgbClr val="C00000"/>
                </a:solidFill>
              </a:rPr>
              <a:t>Наявність</a:t>
            </a:r>
            <a:r>
              <a:rPr lang="ru-RU" sz="3200" dirty="0" smtClean="0">
                <a:solidFill>
                  <a:srgbClr val="C00000"/>
                </a:solidFill>
              </a:rPr>
              <a:t> </a:t>
            </a:r>
            <a:r>
              <a:rPr lang="ru-RU" sz="3200" dirty="0" err="1" smtClean="0">
                <a:solidFill>
                  <a:srgbClr val="C00000"/>
                </a:solidFill>
              </a:rPr>
              <a:t>якісного</a:t>
            </a:r>
            <a:r>
              <a:rPr lang="ru-RU" sz="3200" dirty="0" smtClean="0">
                <a:solidFill>
                  <a:srgbClr val="C00000"/>
                </a:solidFill>
              </a:rPr>
              <a:t> </a:t>
            </a:r>
            <a:r>
              <a:rPr lang="ru-RU" sz="3200" dirty="0" err="1" smtClean="0">
                <a:solidFill>
                  <a:srgbClr val="C00000"/>
                </a:solidFill>
              </a:rPr>
              <a:t>технічного</a:t>
            </a:r>
            <a:r>
              <a:rPr lang="ru-RU" sz="3200" dirty="0" smtClean="0">
                <a:solidFill>
                  <a:srgbClr val="C00000"/>
                </a:solidFill>
              </a:rPr>
              <a:t> </a:t>
            </a:r>
            <a:r>
              <a:rPr lang="ru-RU" sz="3200" dirty="0" err="1" smtClean="0">
                <a:solidFill>
                  <a:srgbClr val="C00000"/>
                </a:solidFill>
              </a:rPr>
              <a:t>і</a:t>
            </a:r>
            <a:r>
              <a:rPr lang="ru-RU" sz="3200" dirty="0" smtClean="0">
                <a:solidFill>
                  <a:srgbClr val="C00000"/>
                </a:solidFill>
              </a:rPr>
              <a:t> </a:t>
            </a:r>
            <a:r>
              <a:rPr lang="ru-RU" sz="3200" dirty="0" err="1" smtClean="0">
                <a:solidFill>
                  <a:srgbClr val="C00000"/>
                </a:solidFill>
              </a:rPr>
              <a:t>програмного</a:t>
            </a:r>
            <a:r>
              <a:rPr lang="ru-RU" sz="3200" dirty="0" smtClean="0">
                <a:solidFill>
                  <a:srgbClr val="C00000"/>
                </a:solidFill>
              </a:rPr>
              <a:t> </a:t>
            </a:r>
            <a:r>
              <a:rPr lang="ru-RU" sz="3200" dirty="0" err="1" smtClean="0">
                <a:solidFill>
                  <a:srgbClr val="C00000"/>
                </a:solidFill>
              </a:rPr>
              <a:t>забезпечення</a:t>
            </a:r>
            <a:r>
              <a:rPr lang="ru-RU" sz="3200" dirty="0" smtClean="0">
                <a:solidFill>
                  <a:srgbClr val="C00000"/>
                </a:solidFill>
              </a:rPr>
              <a:t>.</a:t>
            </a:r>
            <a:endParaRPr lang="ru-RU" sz="3200"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00034" y="785794"/>
            <a:ext cx="627095" cy="1569660"/>
          </a:xfrm>
          <a:prstGeom prst="rect">
            <a:avLst/>
          </a:prstGeom>
          <a:noFill/>
        </p:spPr>
        <p:txBody>
          <a:bodyPr wrap="none" rtlCol="0">
            <a:spAutoFit/>
          </a:bodyPr>
          <a:lstStyle/>
          <a:p>
            <a:endParaRPr lang="uk-UA" sz="2400" dirty="0" smtClean="0"/>
          </a:p>
          <a:p>
            <a:endParaRPr lang="uk-UA" sz="2400" dirty="0" smtClean="0"/>
          </a:p>
          <a:p>
            <a:r>
              <a:rPr lang="uk-UA" sz="2400" dirty="0" smtClean="0"/>
              <a:t>      </a:t>
            </a:r>
          </a:p>
          <a:p>
            <a:r>
              <a:rPr lang="uk-UA" sz="2400" dirty="0" smtClean="0"/>
              <a:t>.</a:t>
            </a:r>
            <a:endParaRPr lang="uk-UA" sz="2400" dirty="0"/>
          </a:p>
        </p:txBody>
      </p:sp>
      <p:sp>
        <p:nvSpPr>
          <p:cNvPr id="19" name="TextBox 18"/>
          <p:cNvSpPr txBox="1"/>
          <p:nvPr/>
        </p:nvSpPr>
        <p:spPr>
          <a:xfrm>
            <a:off x="785786" y="1571612"/>
            <a:ext cx="8464177" cy="1200329"/>
          </a:xfrm>
          <a:prstGeom prst="rect">
            <a:avLst/>
          </a:prstGeom>
          <a:noFill/>
        </p:spPr>
        <p:txBody>
          <a:bodyPr wrap="none" rtlCol="0">
            <a:spAutoFit/>
          </a:bodyPr>
          <a:lstStyle/>
          <a:p>
            <a:endParaRPr lang="uk-UA" sz="2400" dirty="0" smtClean="0"/>
          </a:p>
          <a:p>
            <a:r>
              <a:rPr lang="uk-UA" sz="2400" dirty="0" smtClean="0"/>
              <a:t> </a:t>
            </a:r>
          </a:p>
          <a:p>
            <a:r>
              <a:rPr lang="uk-UA" sz="2400" dirty="0" smtClean="0"/>
              <a:t> Активізувати пізнавальну та розумову діяльність учнів.   </a:t>
            </a:r>
            <a:endParaRPr lang="uk-UA" sz="2400" dirty="0"/>
          </a:p>
        </p:txBody>
      </p:sp>
      <p:sp>
        <p:nvSpPr>
          <p:cNvPr id="21" name="TextBox 20"/>
          <p:cNvSpPr txBox="1"/>
          <p:nvPr/>
        </p:nvSpPr>
        <p:spPr>
          <a:xfrm>
            <a:off x="928662" y="2428868"/>
            <a:ext cx="7731604" cy="3416320"/>
          </a:xfrm>
          <a:prstGeom prst="rect">
            <a:avLst/>
          </a:prstGeom>
          <a:noFill/>
        </p:spPr>
        <p:txBody>
          <a:bodyPr wrap="none" rtlCol="0">
            <a:spAutoFit/>
          </a:bodyPr>
          <a:lstStyle/>
          <a:p>
            <a:endParaRPr lang="uk-UA" sz="2400" dirty="0" smtClean="0"/>
          </a:p>
          <a:p>
            <a:r>
              <a:rPr lang="uk-UA" sz="2400" dirty="0" smtClean="0"/>
              <a:t>Викликати у дитини бажання навчитися працювати</a:t>
            </a:r>
          </a:p>
          <a:p>
            <a:r>
              <a:rPr lang="uk-UA" sz="2400" dirty="0" smtClean="0"/>
              <a:t> самостійно.</a:t>
            </a:r>
          </a:p>
          <a:p>
            <a:r>
              <a:rPr lang="uk-UA" sz="2400" dirty="0" smtClean="0"/>
              <a:t>Відповідати психолого-педагогічним та </a:t>
            </a:r>
            <a:r>
              <a:rPr lang="uk-UA" sz="2400" dirty="0" err="1" smtClean="0"/>
              <a:t>валеоло-</a:t>
            </a:r>
            <a:endParaRPr lang="uk-UA" sz="2400" dirty="0" smtClean="0"/>
          </a:p>
          <a:p>
            <a:r>
              <a:rPr lang="uk-UA" sz="2400" dirty="0" err="1" smtClean="0"/>
              <a:t>гічним</a:t>
            </a:r>
            <a:r>
              <a:rPr lang="uk-UA" sz="2400" dirty="0" smtClean="0"/>
              <a:t> вимогам.</a:t>
            </a:r>
          </a:p>
          <a:p>
            <a:r>
              <a:rPr lang="uk-UA" sz="2400" dirty="0" smtClean="0"/>
              <a:t>Розвивати творчі здібності дитини.</a:t>
            </a:r>
          </a:p>
          <a:p>
            <a:r>
              <a:rPr lang="uk-UA" sz="2400" dirty="0" smtClean="0"/>
              <a:t>Носити навчально-контролюючий характер.</a:t>
            </a:r>
          </a:p>
          <a:p>
            <a:endParaRPr lang="uk-UA" sz="2400" dirty="0" smtClean="0"/>
          </a:p>
          <a:p>
            <a:endParaRPr lang="uk-UA" sz="2400" dirty="0"/>
          </a:p>
        </p:txBody>
      </p:sp>
      <p:sp>
        <p:nvSpPr>
          <p:cNvPr id="5" name="TextBox 4"/>
          <p:cNvSpPr txBox="1"/>
          <p:nvPr/>
        </p:nvSpPr>
        <p:spPr>
          <a:xfrm>
            <a:off x="1285852" y="1071546"/>
            <a:ext cx="7601761" cy="1200329"/>
          </a:xfrm>
          <a:prstGeom prst="rect">
            <a:avLst/>
          </a:prstGeom>
          <a:noFill/>
        </p:spPr>
        <p:txBody>
          <a:bodyPr wrap="none" rtlCol="0">
            <a:spAutoFit/>
          </a:bodyPr>
          <a:lstStyle/>
          <a:p>
            <a:r>
              <a:rPr lang="uk-UA" sz="2400" dirty="0" smtClean="0">
                <a:solidFill>
                  <a:srgbClr val="C00000"/>
                </a:solidFill>
              </a:rPr>
              <a:t>Добираючи до уроку програмне забезпечення та</a:t>
            </a:r>
          </a:p>
          <a:p>
            <a:r>
              <a:rPr lang="uk-UA" sz="2400" dirty="0" smtClean="0">
                <a:solidFill>
                  <a:srgbClr val="C00000"/>
                </a:solidFill>
              </a:rPr>
              <a:t> електронні засоби навчання слід враховувати, щоб</a:t>
            </a:r>
          </a:p>
          <a:p>
            <a:r>
              <a:rPr lang="uk-UA" sz="2400" dirty="0" smtClean="0">
                <a:solidFill>
                  <a:srgbClr val="C00000"/>
                </a:solidFill>
              </a:rPr>
              <a:t> вони відповідали певним вимогам: </a:t>
            </a:r>
            <a:endParaRPr lang="uk-UA" sz="2400" dirty="0">
              <a:solidFill>
                <a:srgbClr val="C00000"/>
              </a:solidFill>
            </a:endParaRPr>
          </a:p>
        </p:txBody>
      </p:sp>
      <p:sp>
        <p:nvSpPr>
          <p:cNvPr id="7" name="TextBox 6"/>
          <p:cNvSpPr txBox="1"/>
          <p:nvPr/>
        </p:nvSpPr>
        <p:spPr>
          <a:xfrm>
            <a:off x="920274" y="5143512"/>
            <a:ext cx="8223726" cy="461665"/>
          </a:xfrm>
          <a:prstGeom prst="rect">
            <a:avLst/>
          </a:prstGeom>
          <a:noFill/>
        </p:spPr>
        <p:txBody>
          <a:bodyPr wrap="none" rtlCol="0">
            <a:spAutoFit/>
          </a:bodyPr>
          <a:lstStyle/>
          <a:p>
            <a:r>
              <a:rPr lang="uk-UA" sz="2400" dirty="0" smtClean="0"/>
              <a:t>Бути цікавим і викликати позитивні емоції у школярів.</a:t>
            </a:r>
            <a:endParaRPr lang="uk-UA" sz="2400" dirty="0"/>
          </a:p>
        </p:txBody>
      </p:sp>
    </p:spTree>
    <p:extLst>
      <p:ext uri="{BB962C8B-B14F-4D97-AF65-F5344CB8AC3E}">
        <p14:creationId xmlns="" xmlns:p14="http://schemas.microsoft.com/office/powerpoint/2010/main" val="330596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8"/>
          <p:cNvSpPr txBox="1">
            <a:spLocks noChangeArrowheads="1"/>
          </p:cNvSpPr>
          <p:nvPr/>
        </p:nvSpPr>
        <p:spPr bwMode="auto">
          <a:xfrm>
            <a:off x="611188" y="836613"/>
            <a:ext cx="8207375" cy="1311128"/>
          </a:xfrm>
          <a:prstGeom prst="rect">
            <a:avLst/>
          </a:prstGeom>
          <a:noFill/>
          <a:ln w="9525">
            <a:noFill/>
            <a:miter lim="800000"/>
            <a:headEnd/>
            <a:tailEnd/>
          </a:ln>
        </p:spPr>
        <p:txBody>
          <a:bodyPr>
            <a:spAutoFit/>
          </a:bodyPr>
          <a:lstStyle/>
          <a:p>
            <a:pPr>
              <a:lnSpc>
                <a:spcPct val="110000"/>
              </a:lnSpc>
            </a:pPr>
            <a:endParaRPr lang="uk-UA" sz="2400" b="1" i="1" dirty="0">
              <a:solidFill>
                <a:srgbClr val="800000"/>
              </a:solidFill>
            </a:endParaRPr>
          </a:p>
          <a:p>
            <a:pPr>
              <a:lnSpc>
                <a:spcPct val="110000"/>
              </a:lnSpc>
            </a:pPr>
            <a:endParaRPr lang="uk-UA" sz="2400" b="1" i="1" dirty="0">
              <a:solidFill>
                <a:srgbClr val="800000"/>
              </a:solidFill>
            </a:endParaRPr>
          </a:p>
          <a:p>
            <a:pPr algn="r">
              <a:lnSpc>
                <a:spcPct val="110000"/>
              </a:lnSpc>
            </a:pPr>
            <a:endParaRPr lang="uk-UA" sz="2400" b="1" i="1" dirty="0">
              <a:solidFill>
                <a:srgbClr val="800000"/>
              </a:solidFill>
            </a:endParaRPr>
          </a:p>
        </p:txBody>
      </p:sp>
      <p:sp>
        <p:nvSpPr>
          <p:cNvPr id="3" name="TextBox 2"/>
          <p:cNvSpPr txBox="1"/>
          <p:nvPr/>
        </p:nvSpPr>
        <p:spPr>
          <a:xfrm>
            <a:off x="357159" y="857232"/>
            <a:ext cx="8501122" cy="5447645"/>
          </a:xfrm>
          <a:prstGeom prst="rect">
            <a:avLst/>
          </a:prstGeom>
          <a:noFill/>
        </p:spPr>
        <p:txBody>
          <a:bodyPr wrap="square" rtlCol="0">
            <a:spAutoFit/>
          </a:bodyPr>
          <a:lstStyle/>
          <a:p>
            <a:pPr algn="ctr"/>
            <a:r>
              <a:rPr lang="uk-UA" sz="2800" b="1" dirty="0" smtClean="0">
                <a:solidFill>
                  <a:srgbClr val="C00000"/>
                </a:solidFill>
              </a:rPr>
              <a:t>Вчитель повинен вміти:</a:t>
            </a:r>
            <a:endParaRPr lang="en-US" sz="2800" b="1" dirty="0" smtClean="0">
              <a:solidFill>
                <a:srgbClr val="C00000"/>
              </a:solidFill>
            </a:endParaRPr>
          </a:p>
          <a:p>
            <a:pPr algn="ctr"/>
            <a:endParaRPr lang="uk-UA" sz="2800" b="1" dirty="0" smtClean="0">
              <a:solidFill>
                <a:srgbClr val="C00000"/>
              </a:solidFill>
            </a:endParaRPr>
          </a:p>
          <a:p>
            <a:pPr>
              <a:buFont typeface="Arial" pitchFamily="34" charset="0"/>
              <a:buChar char="•"/>
            </a:pPr>
            <a:r>
              <a:rPr lang="en-US" sz="2000" dirty="0" smtClean="0">
                <a:solidFill>
                  <a:srgbClr val="002060"/>
                </a:solidFill>
              </a:rPr>
              <a:t>  </a:t>
            </a:r>
            <a:r>
              <a:rPr lang="uk-UA" sz="2000" dirty="0" smtClean="0">
                <a:solidFill>
                  <a:srgbClr val="002060"/>
                </a:solidFill>
              </a:rPr>
              <a:t>застосовувати інформаційні технології для демонстрації друкованих графічних документів;</a:t>
            </a:r>
          </a:p>
          <a:p>
            <a:pPr>
              <a:buFont typeface="Arial" pitchFamily="34" charset="0"/>
              <a:buChar char="•"/>
            </a:pPr>
            <a:r>
              <a:rPr lang="en-US" sz="2000" dirty="0" smtClean="0">
                <a:solidFill>
                  <a:srgbClr val="002060"/>
                </a:solidFill>
              </a:rPr>
              <a:t>  </a:t>
            </a:r>
            <a:r>
              <a:rPr lang="uk-UA" sz="2000" dirty="0" smtClean="0">
                <a:solidFill>
                  <a:srgbClr val="002060"/>
                </a:solidFill>
              </a:rPr>
              <a:t>використовувати інформаційні технології для демонстрації аудіо і відеоматеріалів на уроці;</a:t>
            </a:r>
          </a:p>
          <a:p>
            <a:pPr>
              <a:buFont typeface="Arial" pitchFamily="34" charset="0"/>
              <a:buChar char="•"/>
            </a:pPr>
            <a:r>
              <a:rPr lang="uk-UA" sz="2000" dirty="0" smtClean="0">
                <a:solidFill>
                  <a:srgbClr val="002060"/>
                </a:solidFill>
              </a:rPr>
              <a:t> </a:t>
            </a:r>
            <a:r>
              <a:rPr lang="en-US" sz="2000" dirty="0" smtClean="0">
                <a:solidFill>
                  <a:srgbClr val="002060"/>
                </a:solidFill>
              </a:rPr>
              <a:t> </a:t>
            </a:r>
            <a:r>
              <a:rPr lang="uk-UA" sz="2000" dirty="0" smtClean="0">
                <a:solidFill>
                  <a:srgbClr val="002060"/>
                </a:solidFill>
              </a:rPr>
              <a:t>створювати презентації;</a:t>
            </a:r>
          </a:p>
          <a:p>
            <a:pPr>
              <a:buFont typeface="Arial" pitchFamily="34" charset="0"/>
              <a:buChar char="•"/>
            </a:pPr>
            <a:r>
              <a:rPr lang="en-US" sz="2000" dirty="0" smtClean="0">
                <a:solidFill>
                  <a:srgbClr val="002060"/>
                </a:solidFill>
              </a:rPr>
              <a:t>  </a:t>
            </a:r>
            <a:r>
              <a:rPr lang="uk-UA" sz="2000" dirty="0" smtClean="0">
                <a:solidFill>
                  <a:srgbClr val="002060"/>
                </a:solidFill>
              </a:rPr>
              <a:t>систематизувати </a:t>
            </a:r>
            <a:r>
              <a:rPr lang="uk-UA" sz="2000" dirty="0" smtClean="0">
                <a:solidFill>
                  <a:srgbClr val="002060"/>
                </a:solidFill>
              </a:rPr>
              <a:t>і обробляти дані за допомогою таблиць;</a:t>
            </a:r>
          </a:p>
          <a:p>
            <a:r>
              <a:rPr lang="uk-UA" sz="2000" dirty="0" smtClean="0">
                <a:solidFill>
                  <a:srgbClr val="002060"/>
                </a:solidFill>
              </a:rPr>
              <a:t>*будувати порівняльні таблиці і виявляти закономірності за </a:t>
            </a:r>
            <a:r>
              <a:rPr lang="uk-UA" sz="2000" dirty="0" err="1" smtClean="0">
                <a:solidFill>
                  <a:srgbClr val="002060"/>
                </a:solidFill>
              </a:rPr>
              <a:t>допо-</a:t>
            </a:r>
            <a:endParaRPr lang="uk-UA" sz="2000" dirty="0" smtClean="0">
              <a:solidFill>
                <a:srgbClr val="002060"/>
              </a:solidFill>
            </a:endParaRPr>
          </a:p>
          <a:p>
            <a:r>
              <a:rPr lang="uk-UA" sz="2000" dirty="0" err="1" smtClean="0">
                <a:solidFill>
                  <a:srgbClr val="002060"/>
                </a:solidFill>
              </a:rPr>
              <a:t>могою</a:t>
            </a:r>
            <a:r>
              <a:rPr lang="uk-UA" sz="2000" dirty="0" smtClean="0">
                <a:solidFill>
                  <a:srgbClr val="002060"/>
                </a:solidFill>
              </a:rPr>
              <a:t> </a:t>
            </a:r>
            <a:r>
              <a:rPr lang="uk-UA" sz="2000" dirty="0" err="1" smtClean="0">
                <a:solidFill>
                  <a:srgbClr val="002060"/>
                </a:solidFill>
              </a:rPr>
              <a:t>комп</a:t>
            </a:r>
            <a:r>
              <a:rPr lang="en-US" sz="2000" dirty="0" smtClean="0">
                <a:solidFill>
                  <a:srgbClr val="002060"/>
                </a:solidFill>
              </a:rPr>
              <a:t>’</a:t>
            </a:r>
            <a:r>
              <a:rPr lang="uk-UA" sz="2000" dirty="0" err="1" smtClean="0">
                <a:solidFill>
                  <a:srgbClr val="002060"/>
                </a:solidFill>
              </a:rPr>
              <a:t>ютера</a:t>
            </a:r>
            <a:r>
              <a:rPr lang="uk-UA" sz="2000" dirty="0" smtClean="0">
                <a:solidFill>
                  <a:srgbClr val="002060"/>
                </a:solidFill>
              </a:rPr>
              <a:t>;</a:t>
            </a:r>
          </a:p>
          <a:p>
            <a:pPr>
              <a:buFont typeface="Arial" pitchFamily="34" charset="0"/>
              <a:buChar char="•"/>
            </a:pPr>
            <a:r>
              <a:rPr lang="en-US" sz="2000" dirty="0" smtClean="0">
                <a:solidFill>
                  <a:srgbClr val="002060"/>
                </a:solidFill>
              </a:rPr>
              <a:t> </a:t>
            </a:r>
            <a:r>
              <a:rPr lang="uk-UA" sz="2000" dirty="0" smtClean="0">
                <a:solidFill>
                  <a:srgbClr val="002060"/>
                </a:solidFill>
              </a:rPr>
              <a:t>використовувати </a:t>
            </a:r>
            <a:r>
              <a:rPr lang="uk-UA" sz="2000" dirty="0" err="1" smtClean="0">
                <a:solidFill>
                  <a:srgbClr val="002060"/>
                </a:solidFill>
              </a:rPr>
              <a:t>комп</a:t>
            </a:r>
            <a:r>
              <a:rPr lang="en-US" sz="2000" dirty="0" smtClean="0">
                <a:solidFill>
                  <a:srgbClr val="002060"/>
                </a:solidFill>
              </a:rPr>
              <a:t>’</a:t>
            </a:r>
            <a:r>
              <a:rPr lang="uk-UA" sz="2000" dirty="0" err="1" smtClean="0">
                <a:solidFill>
                  <a:srgbClr val="002060"/>
                </a:solidFill>
              </a:rPr>
              <a:t>ютерне</a:t>
            </a:r>
            <a:r>
              <a:rPr lang="uk-UA" sz="2000" dirty="0" smtClean="0">
                <a:solidFill>
                  <a:srgbClr val="002060"/>
                </a:solidFill>
              </a:rPr>
              <a:t> тестування;</a:t>
            </a:r>
          </a:p>
          <a:p>
            <a:pPr>
              <a:buFont typeface="Arial" pitchFamily="34" charset="0"/>
              <a:buChar char="•"/>
            </a:pPr>
            <a:r>
              <a:rPr lang="en-US" sz="2000" dirty="0" smtClean="0">
                <a:solidFill>
                  <a:srgbClr val="002060"/>
                </a:solidFill>
              </a:rPr>
              <a:t> </a:t>
            </a:r>
            <a:r>
              <a:rPr lang="uk-UA" sz="2000" dirty="0" smtClean="0">
                <a:solidFill>
                  <a:srgbClr val="002060"/>
                </a:solidFill>
              </a:rPr>
              <a:t>використовувати мережу Інтернет для вирішення педагогічних</a:t>
            </a:r>
          </a:p>
          <a:p>
            <a:r>
              <a:rPr lang="uk-UA" sz="2000" dirty="0" smtClean="0">
                <a:solidFill>
                  <a:srgbClr val="002060"/>
                </a:solidFill>
              </a:rPr>
              <a:t>питань, збору інформації, доступу до методичних даних.</a:t>
            </a:r>
          </a:p>
          <a:p>
            <a:endParaRPr lang="uk-UA" dirty="0" smtClean="0">
              <a:solidFill>
                <a:srgbClr val="002060"/>
              </a:solidFill>
            </a:endParaRPr>
          </a:p>
          <a:p>
            <a:endParaRPr lang="uk-UA" dirty="0" smtClean="0"/>
          </a:p>
          <a:p>
            <a:endParaRPr lang="uk-UA" dirty="0" smtClean="0"/>
          </a:p>
          <a:p>
            <a:endParaRPr lang="uk-U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457200" y="765175"/>
            <a:ext cx="8229600" cy="5360988"/>
          </a:xfrm>
        </p:spPr>
        <p:txBody>
          <a:bodyPr/>
          <a:lstStyle/>
          <a:p>
            <a:pPr>
              <a:buFontTx/>
              <a:buNone/>
            </a:pPr>
            <a:r>
              <a:rPr lang="uk-UA" dirty="0" smtClean="0"/>
              <a:t> </a:t>
            </a:r>
            <a:r>
              <a:rPr lang="uk-UA" sz="2800" b="1" dirty="0" smtClean="0">
                <a:solidFill>
                  <a:srgbClr val="9A0000"/>
                </a:solidFill>
                <a:latin typeface="Georgia" pitchFamily="18" charset="0"/>
              </a:rPr>
              <a:t>  Вчитель початкових класів повинен знати:</a:t>
            </a:r>
          </a:p>
          <a:p>
            <a:pPr>
              <a:buFontTx/>
              <a:buNone/>
            </a:pPr>
            <a:endParaRPr lang="uk-UA" sz="1400" b="1" dirty="0" smtClean="0">
              <a:solidFill>
                <a:srgbClr val="9A0000"/>
              </a:solidFill>
              <a:latin typeface="Georgia" pitchFamily="18" charset="0"/>
            </a:endParaRPr>
          </a:p>
          <a:p>
            <a:pPr>
              <a:buFontTx/>
              <a:buNone/>
            </a:pPr>
            <a:endParaRPr lang="uk-UA" sz="1000" b="1" i="1" dirty="0" smtClean="0">
              <a:solidFill>
                <a:srgbClr val="9A0000"/>
              </a:solidFill>
              <a:latin typeface="Georgia" pitchFamily="18" charset="0"/>
            </a:endParaRPr>
          </a:p>
          <a:p>
            <a:pPr>
              <a:buFontTx/>
              <a:buNone/>
            </a:pPr>
            <a:endParaRPr lang="uk-UA" sz="2800" b="1" dirty="0" smtClean="0">
              <a:solidFill>
                <a:srgbClr val="9A0000"/>
              </a:solidFill>
              <a:latin typeface="Georgia" pitchFamily="18" charset="0"/>
            </a:endParaRPr>
          </a:p>
        </p:txBody>
      </p:sp>
      <p:sp>
        <p:nvSpPr>
          <p:cNvPr id="5" name="TextBox 4"/>
          <p:cNvSpPr txBox="1"/>
          <p:nvPr/>
        </p:nvSpPr>
        <p:spPr>
          <a:xfrm>
            <a:off x="928662" y="2000240"/>
            <a:ext cx="8254183" cy="3754874"/>
          </a:xfrm>
          <a:prstGeom prst="rect">
            <a:avLst/>
          </a:prstGeom>
          <a:noFill/>
        </p:spPr>
        <p:txBody>
          <a:bodyPr wrap="none" rtlCol="0">
            <a:spAutoFit/>
          </a:bodyPr>
          <a:lstStyle/>
          <a:p>
            <a:r>
              <a:rPr lang="uk-UA" sz="2000" dirty="0" smtClean="0"/>
              <a:t>*методику проведення уроків з використання </a:t>
            </a:r>
            <a:r>
              <a:rPr lang="uk-UA" sz="2000" dirty="0" err="1" smtClean="0"/>
              <a:t>комп</a:t>
            </a:r>
            <a:r>
              <a:rPr lang="en-US" sz="2000" dirty="0" smtClean="0"/>
              <a:t>’</a:t>
            </a:r>
            <a:r>
              <a:rPr lang="uk-UA" sz="2000" dirty="0" err="1" smtClean="0"/>
              <a:t>ютерної</a:t>
            </a:r>
            <a:endParaRPr lang="uk-UA" sz="2000" dirty="0" smtClean="0"/>
          </a:p>
          <a:p>
            <a:r>
              <a:rPr lang="uk-UA" sz="2000" dirty="0" smtClean="0"/>
              <a:t>  техніки;</a:t>
            </a:r>
          </a:p>
          <a:p>
            <a:r>
              <a:rPr lang="uk-UA" sz="2000" dirty="0" smtClean="0"/>
              <a:t>*правила користування електронними програмними </a:t>
            </a:r>
            <a:r>
              <a:rPr lang="uk-UA" sz="2000" dirty="0" err="1" smtClean="0"/>
              <a:t>педагогічни</a:t>
            </a:r>
            <a:endParaRPr lang="uk-UA" sz="2000" dirty="0" smtClean="0"/>
          </a:p>
          <a:p>
            <a:r>
              <a:rPr lang="uk-UA" sz="2000" dirty="0" smtClean="0"/>
              <a:t>  ми засобами ; </a:t>
            </a:r>
          </a:p>
          <a:p>
            <a:r>
              <a:rPr lang="uk-UA" sz="2000" dirty="0" smtClean="0"/>
              <a:t> *правила використання комунікаційних технологій;</a:t>
            </a:r>
          </a:p>
          <a:p>
            <a:r>
              <a:rPr lang="uk-UA" sz="2000" dirty="0" smtClean="0"/>
              <a:t>*основні форми організації навчально-виховного процесу з</a:t>
            </a:r>
          </a:p>
          <a:p>
            <a:r>
              <a:rPr lang="uk-UA" sz="2000" dirty="0" smtClean="0"/>
              <a:t>  використанням ІКТ;</a:t>
            </a:r>
          </a:p>
          <a:p>
            <a:r>
              <a:rPr lang="uk-UA" sz="2000" dirty="0" smtClean="0"/>
              <a:t>*зміст програми і основні поняття початкового курсу інформатики;</a:t>
            </a:r>
          </a:p>
          <a:p>
            <a:r>
              <a:rPr lang="uk-UA" sz="2000" dirty="0" smtClean="0"/>
              <a:t>*правила користування контролюючими програмами для пере</a:t>
            </a:r>
          </a:p>
          <a:p>
            <a:r>
              <a:rPr lang="uk-UA" sz="2000" dirty="0" smtClean="0"/>
              <a:t>  </a:t>
            </a:r>
            <a:r>
              <a:rPr lang="uk-UA" sz="2000" dirty="0" err="1" smtClean="0"/>
              <a:t>вірки</a:t>
            </a:r>
            <a:r>
              <a:rPr lang="uk-UA" sz="2000" dirty="0" smtClean="0"/>
              <a:t> знань;</a:t>
            </a:r>
          </a:p>
          <a:p>
            <a:r>
              <a:rPr lang="uk-UA" sz="2000" dirty="0" smtClean="0"/>
              <a:t>*правила створення тестів;</a:t>
            </a:r>
          </a:p>
          <a:p>
            <a:endParaRPr lang="uk-U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714348" y="642918"/>
            <a:ext cx="7929618" cy="4770537"/>
          </a:xfrm>
          <a:prstGeom prst="rect">
            <a:avLst/>
          </a:prstGeom>
        </p:spPr>
        <p:txBody>
          <a:bodyPr wrap="square">
            <a:spAutoFit/>
          </a:bodyPr>
          <a:lstStyle/>
          <a:p>
            <a:r>
              <a:rPr lang="uk-UA" sz="2400" dirty="0" smtClean="0"/>
              <a:t>*правила використання інформаційно-комунікаційних технологій при проведенні уроків в початкових класах;</a:t>
            </a:r>
          </a:p>
          <a:p>
            <a:r>
              <a:rPr lang="uk-UA" sz="2400" dirty="0" smtClean="0"/>
              <a:t>*особливості використання комплексу навчально-розвивальних програм  </a:t>
            </a:r>
            <a:r>
              <a:rPr lang="uk-UA" sz="2400" dirty="0" err="1" smtClean="0"/>
              <a:t>“Сходинки</a:t>
            </a:r>
            <a:r>
              <a:rPr lang="uk-UA" sz="2400" dirty="0" smtClean="0"/>
              <a:t> до </a:t>
            </a:r>
            <a:r>
              <a:rPr lang="uk-UA" sz="2400" dirty="0" err="1" smtClean="0"/>
              <a:t>інформатики”</a:t>
            </a:r>
            <a:r>
              <a:rPr lang="uk-UA" sz="2400" dirty="0" smtClean="0"/>
              <a:t> на уроках;</a:t>
            </a:r>
          </a:p>
          <a:p>
            <a:r>
              <a:rPr lang="uk-UA" sz="2400" dirty="0" smtClean="0"/>
              <a:t>*правила створення та демонстрації презентацій;</a:t>
            </a:r>
          </a:p>
          <a:p>
            <a:r>
              <a:rPr lang="uk-UA" sz="2400" dirty="0" smtClean="0"/>
              <a:t>*правила створення публікацій та </a:t>
            </a:r>
            <a:r>
              <a:rPr lang="uk-UA" sz="2400" dirty="0" err="1" smtClean="0"/>
              <a:t>вебсторінок</a:t>
            </a:r>
            <a:r>
              <a:rPr lang="uk-UA" sz="2400" dirty="0" smtClean="0"/>
              <a:t>;</a:t>
            </a:r>
          </a:p>
          <a:p>
            <a:r>
              <a:rPr lang="uk-UA" sz="2400" dirty="0" smtClean="0"/>
              <a:t>*правила користування навчально-розвивальними програмами.</a:t>
            </a:r>
          </a:p>
          <a:p>
            <a:r>
              <a:rPr lang="uk-UA" sz="2800" dirty="0" smtClean="0"/>
              <a:t> </a:t>
            </a:r>
          </a:p>
          <a:p>
            <a:r>
              <a:rPr lang="uk-UA" dirty="0" smtClean="0"/>
              <a:t> </a:t>
            </a:r>
          </a:p>
          <a:p>
            <a:endParaRPr lang="uk-UA"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uk-UA" smtClean="0">
                <a:solidFill>
                  <a:srgbClr val="A20000"/>
                </a:solidFill>
                <a:latin typeface="Georgia" pitchFamily="18" charset="0"/>
              </a:rPr>
              <a:t>Кадри</a:t>
            </a:r>
          </a:p>
        </p:txBody>
      </p:sp>
      <p:sp>
        <p:nvSpPr>
          <p:cNvPr id="89091" name="Rectangle 3"/>
          <p:cNvSpPr>
            <a:spLocks noGrp="1" noChangeArrowheads="1"/>
          </p:cNvSpPr>
          <p:nvPr>
            <p:ph type="body" idx="1"/>
          </p:nvPr>
        </p:nvSpPr>
        <p:spPr/>
        <p:txBody>
          <a:bodyPr/>
          <a:lstStyle/>
          <a:p>
            <a:pPr algn="ctr" eaLnBrk="1" hangingPunct="1">
              <a:buFontTx/>
              <a:buNone/>
            </a:pPr>
            <a:r>
              <a:rPr lang="en-US" smtClean="0"/>
              <a:t>      </a:t>
            </a:r>
            <a:r>
              <a:rPr lang="uk-UA" smtClean="0">
                <a:latin typeface="Georgia" pitchFamily="18" charset="0"/>
              </a:rPr>
              <a:t>Пріоритет при виборі фаху вчителів, які будуть викладати курс «</a:t>
            </a:r>
            <a:r>
              <a:rPr lang="ru-RU" smtClean="0">
                <a:latin typeface="Georgia" pitchFamily="18" charset="0"/>
              </a:rPr>
              <a:t>Сходинки до інформатики</a:t>
            </a:r>
            <a:r>
              <a:rPr lang="uk-UA" smtClean="0">
                <a:latin typeface="Georgia" pitchFamily="18" charset="0"/>
              </a:rPr>
              <a:t>», рекомендуємо надавати вчителям початкових класів. </a:t>
            </a:r>
          </a:p>
          <a:p>
            <a:pPr algn="ctr" eaLnBrk="1" hangingPunct="1">
              <a:buFontTx/>
              <a:buNone/>
            </a:pPr>
            <a:r>
              <a:rPr lang="uk-UA" smtClean="0">
                <a:latin typeface="Georgia" pitchFamily="18" charset="0"/>
              </a:rPr>
              <a:t>	За рішенням керівництва ЗНЗ цей курс можуть викладати і вчителі інформатики. </a:t>
            </a:r>
            <a:endParaRPr lang="ru-RU" smtClean="0">
              <a:latin typeface="Georgia" pitchFamily="18" charset="0"/>
            </a:endParaRPr>
          </a:p>
          <a:p>
            <a:pPr algn="ctr">
              <a:buFontTx/>
              <a:buNone/>
            </a:pPr>
            <a:endParaRPr lang="uk-UA" smtClean="0">
              <a:latin typeface="Georg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248" y="1714488"/>
            <a:ext cx="296876" cy="369332"/>
          </a:xfrm>
          <a:prstGeom prst="rect">
            <a:avLst/>
          </a:prstGeom>
          <a:noFill/>
        </p:spPr>
        <p:txBody>
          <a:bodyPr wrap="none" rtlCol="0">
            <a:spAutoFit/>
          </a:bodyPr>
          <a:lstStyle/>
          <a:p>
            <a:r>
              <a:rPr lang="uk-UA" dirty="0" smtClean="0"/>
              <a:t>  </a:t>
            </a:r>
            <a:endParaRPr lang="uk-UA" dirty="0"/>
          </a:p>
        </p:txBody>
      </p:sp>
      <p:pic>
        <p:nvPicPr>
          <p:cNvPr id="7" name="Рисунок 6"/>
          <p:cNvPicPr>
            <a:picLocks noChangeAspect="1"/>
          </p:cNvPicPr>
          <p:nvPr/>
        </p:nvPicPr>
        <p:blipFill>
          <a:blip r:embed="rId2"/>
          <a:stretch>
            <a:fillRect/>
          </a:stretch>
        </p:blipFill>
        <p:spPr>
          <a:xfrm>
            <a:off x="1331640" y="2083820"/>
            <a:ext cx="6868617" cy="158417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pPr eaLnBrk="1" hangingPunct="1">
              <a:lnSpc>
                <a:spcPct val="110000"/>
              </a:lnSpc>
              <a:defRPr/>
            </a:pPr>
            <a:r>
              <a:rPr lang="uk-UA" sz="3200" b="1" i="1" kern="1200" dirty="0">
                <a:solidFill>
                  <a:srgbClr val="800000"/>
                </a:solidFill>
                <a:latin typeface="Georgia" pitchFamily="18" charset="0"/>
                <a:ea typeface="+mn-ea"/>
                <a:cs typeface="+mn-cs"/>
              </a:rPr>
              <a:t>Діти в інформаційному світі</a:t>
            </a:r>
            <a:endParaRPr lang="ru-RU" sz="3200" b="1" i="1" kern="1200" dirty="0">
              <a:solidFill>
                <a:srgbClr val="800000"/>
              </a:solidFill>
              <a:latin typeface="Georgia" pitchFamily="18" charset="0"/>
              <a:ea typeface="+mn-ea"/>
              <a:cs typeface="+mn-cs"/>
            </a:endParaRPr>
          </a:p>
        </p:txBody>
      </p:sp>
      <p:pic>
        <p:nvPicPr>
          <p:cNvPr id="32771" name="Picture 4" descr="Картинка 2 из 120806"/>
          <p:cNvPicPr>
            <a:picLocks noGrp="1" noChangeAspect="1" noChangeArrowheads="1"/>
          </p:cNvPicPr>
          <p:nvPr>
            <p:ph idx="1"/>
          </p:nvPr>
        </p:nvPicPr>
        <p:blipFill>
          <a:blip r:embed="rId2" cstate="print"/>
          <a:srcRect/>
          <a:stretch>
            <a:fillRect/>
          </a:stretch>
        </p:blipFill>
        <p:spPr>
          <a:xfrm>
            <a:off x="611188" y="1196975"/>
            <a:ext cx="2808287" cy="1944688"/>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32773" name="Rectangle 5"/>
          <p:cNvSpPr>
            <a:spLocks noChangeArrowheads="1"/>
          </p:cNvSpPr>
          <p:nvPr/>
        </p:nvSpPr>
        <p:spPr bwMode="auto">
          <a:xfrm>
            <a:off x="2195513" y="3284538"/>
            <a:ext cx="6191250" cy="1917700"/>
          </a:xfrm>
          <a:prstGeom prst="rect">
            <a:avLst/>
          </a:prstGeom>
          <a:noFill/>
          <a:ln w="9525">
            <a:noFill/>
            <a:miter lim="800000"/>
            <a:headEnd/>
            <a:tailEnd/>
          </a:ln>
          <a:effectLst/>
        </p:spPr>
        <p:txBody>
          <a:bodyPr>
            <a:spAutoFit/>
          </a:bodyPr>
          <a:lstStyle/>
          <a:p>
            <a:pPr algn="r">
              <a:spcBef>
                <a:spcPct val="20000"/>
              </a:spcBef>
            </a:pPr>
            <a:r>
              <a:rPr lang="uk-UA" sz="2400"/>
              <a:t>Інформатика — один з улюблених, інноваційних і затребуваних предметів шкільної підготовки, що робить школу сучасною і наближає її до життя й вимог суспільства.</a:t>
            </a:r>
            <a:endParaRPr lang="ru-RU"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468313" y="404813"/>
            <a:ext cx="8229600" cy="1143000"/>
          </a:xfrm>
        </p:spPr>
        <p:txBody>
          <a:bodyPr/>
          <a:lstStyle/>
          <a:p>
            <a:r>
              <a:rPr lang="uk-UA" sz="2400" b="1" smtClean="0"/>
              <a:t>Стрижневими особливостями нового Державного стандарту початкової загальної освіти є:</a:t>
            </a:r>
            <a:endParaRPr lang="ru-RU" sz="2400" b="1" smtClean="0"/>
          </a:p>
        </p:txBody>
      </p:sp>
      <p:sp>
        <p:nvSpPr>
          <p:cNvPr id="3" name="Содержимое 2"/>
          <p:cNvSpPr>
            <a:spLocks noGrp="1"/>
          </p:cNvSpPr>
          <p:nvPr>
            <p:ph idx="1"/>
          </p:nvPr>
        </p:nvSpPr>
        <p:spPr/>
        <p:txBody>
          <a:bodyPr/>
          <a:lstStyle/>
          <a:p>
            <a:pPr algn="just">
              <a:defRPr/>
            </a:pPr>
            <a:r>
              <a:rPr lang="uk-UA" sz="2400" i="1" dirty="0" smtClean="0"/>
              <a:t>формування ключових </a:t>
            </a:r>
            <a:r>
              <a:rPr lang="uk-UA" sz="2400" i="1" dirty="0" err="1" smtClean="0"/>
              <a:t>компетентностей</a:t>
            </a:r>
            <a:r>
              <a:rPr lang="uk-UA" sz="2400" dirty="0" smtClean="0"/>
              <a:t> молодших школярів; </a:t>
            </a:r>
          </a:p>
          <a:p>
            <a:pPr algn="just">
              <a:defRPr/>
            </a:pPr>
            <a:r>
              <a:rPr lang="uk-UA" sz="2400" i="1" dirty="0" smtClean="0"/>
              <a:t>екологічна спрямованість</a:t>
            </a:r>
            <a:r>
              <a:rPr lang="uk-UA" sz="2400" dirty="0" smtClean="0"/>
              <a:t> освіти та </a:t>
            </a:r>
            <a:r>
              <a:rPr lang="uk-UA" sz="2400" i="1" dirty="0" smtClean="0"/>
              <a:t>посилення природничої складової</a:t>
            </a:r>
            <a:r>
              <a:rPr lang="uk-UA" sz="2400" dirty="0" smtClean="0"/>
              <a:t> стандарту;</a:t>
            </a:r>
          </a:p>
          <a:p>
            <a:pPr algn="just">
              <a:defRPr/>
            </a:pPr>
            <a:r>
              <a:rPr lang="uk-UA" sz="2400" i="1" dirty="0" smtClean="0"/>
              <a:t>вивчення іноземної мови з 1 класу;</a:t>
            </a:r>
            <a:r>
              <a:rPr lang="uk-UA" sz="2400" dirty="0" smtClean="0"/>
              <a:t> </a:t>
            </a:r>
          </a:p>
          <a:p>
            <a:pPr algn="just">
              <a:defRPr/>
            </a:pPr>
            <a:r>
              <a:rPr lang="uk-UA" sz="2400" dirty="0" smtClean="0"/>
              <a:t>використання </a:t>
            </a:r>
            <a:r>
              <a:rPr lang="uk-UA" sz="2400" i="1" dirty="0" err="1" smtClean="0"/>
              <a:t>здоров’язбережувальних</a:t>
            </a:r>
            <a:r>
              <a:rPr lang="uk-UA" sz="2400" i="1" dirty="0" smtClean="0"/>
              <a:t> технологій;</a:t>
            </a:r>
          </a:p>
          <a:p>
            <a:pPr algn="just">
              <a:defRPr/>
            </a:pPr>
            <a:r>
              <a:rPr lang="uk-UA" sz="2400" i="1" dirty="0" smtClean="0"/>
              <a:t>формування</a:t>
            </a:r>
            <a:r>
              <a:rPr lang="uk-UA" sz="2400" dirty="0" smtClean="0"/>
              <a:t> і розвиток в учнів </a:t>
            </a:r>
            <a:r>
              <a:rPr lang="uk-UA" sz="2400" i="1" dirty="0" smtClean="0"/>
              <a:t>технологічної, </a:t>
            </a:r>
            <a:r>
              <a:rPr lang="uk-UA" sz="2400" b="1" i="1" dirty="0" err="1" smtClean="0">
                <a:effectLst>
                  <a:outerShdw blurRad="38100" dist="38100" dir="2700000" algn="tl">
                    <a:srgbClr val="000000">
                      <a:alpha val="43137"/>
                    </a:srgbClr>
                  </a:outerShdw>
                </a:effectLst>
              </a:rPr>
              <a:t>інформаційно</a:t>
            </a:r>
            <a:r>
              <a:rPr lang="uk-UA" sz="2400" b="1" dirty="0" err="1" smtClean="0">
                <a:effectLst>
                  <a:outerShdw blurRad="38100" dist="38100" dir="2700000" algn="tl">
                    <a:srgbClr val="000000">
                      <a:alpha val="43137"/>
                    </a:srgbClr>
                  </a:outerShdw>
                </a:effectLst>
              </a:rPr>
              <a:t>–</a:t>
            </a:r>
            <a:r>
              <a:rPr lang="uk-UA" sz="2400" b="1" i="1" dirty="0" err="1" smtClean="0">
                <a:effectLst>
                  <a:outerShdw blurRad="38100" dist="38100" dir="2700000" algn="tl">
                    <a:srgbClr val="000000">
                      <a:alpha val="43137"/>
                    </a:srgbClr>
                  </a:outerShdw>
                </a:effectLst>
              </a:rPr>
              <a:t>комунікаційної</a:t>
            </a:r>
            <a:r>
              <a:rPr lang="uk-UA" sz="2400" b="1" dirty="0" smtClean="0">
                <a:effectLst>
                  <a:outerShdw blurRad="38100" dist="38100" dir="2700000" algn="tl">
                    <a:srgbClr val="000000">
                      <a:alpha val="43137"/>
                    </a:srgbClr>
                  </a:outerShdw>
                </a:effectLst>
              </a:rPr>
              <a:t> </a:t>
            </a:r>
            <a:r>
              <a:rPr lang="uk-UA" sz="2400" b="1" i="1" dirty="0" smtClean="0">
                <a:effectLst>
                  <a:outerShdw blurRad="38100" dist="38100" dir="2700000" algn="tl">
                    <a:srgbClr val="000000">
                      <a:alpha val="43137"/>
                    </a:srgbClr>
                  </a:outerShdw>
                </a:effectLst>
              </a:rPr>
              <a:t>компетентності</a:t>
            </a:r>
            <a:r>
              <a:rPr lang="uk-UA" sz="2400" i="1" dirty="0" smtClean="0"/>
              <a:t>.</a:t>
            </a:r>
            <a:r>
              <a:rPr lang="uk-UA" sz="2400" dirty="0" smtClean="0"/>
              <a:t> </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2195513" y="692150"/>
            <a:ext cx="5040312" cy="701675"/>
          </a:xfrm>
          <a:prstGeom prst="rect">
            <a:avLst/>
          </a:prstGeom>
          <a:noFill/>
          <a:ln w="9525">
            <a:noFill/>
            <a:miter lim="800000"/>
            <a:headEnd/>
            <a:tailEnd/>
          </a:ln>
        </p:spPr>
        <p:txBody>
          <a:bodyPr>
            <a:spAutoFit/>
          </a:bodyPr>
          <a:lstStyle/>
          <a:p>
            <a:pPr algn="ctr">
              <a:lnSpc>
                <a:spcPct val="110000"/>
              </a:lnSpc>
            </a:pPr>
            <a:r>
              <a:rPr lang="uk-UA" b="1" i="1">
                <a:solidFill>
                  <a:srgbClr val="800000"/>
                </a:solidFill>
              </a:rPr>
              <a:t>Витяг з Державного стандарту початкової загальної освіти</a:t>
            </a:r>
          </a:p>
        </p:txBody>
      </p:sp>
      <p:graphicFrame>
        <p:nvGraphicFramePr>
          <p:cNvPr id="3" name="Таблица 2"/>
          <p:cNvGraphicFramePr>
            <a:graphicFrameLocks noGrp="1"/>
          </p:cNvGraphicFramePr>
          <p:nvPr/>
        </p:nvGraphicFramePr>
        <p:xfrm>
          <a:off x="1116013" y="1482725"/>
          <a:ext cx="7056437" cy="4525962"/>
        </p:xfrm>
        <a:graphic>
          <a:graphicData uri="http://schemas.openxmlformats.org/drawingml/2006/table">
            <a:tbl>
              <a:tblPr firstRow="1" firstCol="1" bandRow="1">
                <a:tableStyleId>{21E4AEA4-8DFA-4A89-87EB-49C32662AFE0}</a:tableStyleId>
              </a:tblPr>
              <a:tblGrid>
                <a:gridCol w="1870249"/>
                <a:gridCol w="5186188"/>
              </a:tblGrid>
              <a:tr h="245830">
                <a:tc gridSpan="2">
                  <a:txBody>
                    <a:bodyPr/>
                    <a:lstStyle/>
                    <a:p>
                      <a:pPr indent="583565" algn="ctr">
                        <a:lnSpc>
                          <a:spcPct val="150000"/>
                        </a:lnSpc>
                        <a:spcBef>
                          <a:spcPts val="600"/>
                        </a:spcBef>
                        <a:spcAft>
                          <a:spcPts val="0"/>
                        </a:spcAft>
                      </a:pPr>
                      <a:r>
                        <a:rPr lang="uk-UA" sz="1000" dirty="0">
                          <a:effectLst/>
                        </a:rPr>
                        <a:t>Ознайомлення з інформаційно-комунікаційними технологіями (ІКТ)</a:t>
                      </a:r>
                      <a:endParaRPr lang="uk-UA" sz="900" dirty="0">
                        <a:solidFill>
                          <a:schemeClr val="tx1"/>
                        </a:solidFill>
                        <a:effectLst/>
                        <a:latin typeface="Antiqua"/>
                        <a:ea typeface="Times New Roman"/>
                        <a:cs typeface="Times New Roman"/>
                      </a:endParaRPr>
                    </a:p>
                  </a:txBody>
                  <a:tcPr marL="48270" marR="48270" marT="0" marB="0"/>
                </a:tc>
                <a:tc hMerge="1">
                  <a:txBody>
                    <a:bodyPr/>
                    <a:lstStyle/>
                    <a:p>
                      <a:endParaRPr lang="uk-UA"/>
                    </a:p>
                  </a:txBody>
                  <a:tcPr/>
                </a:tc>
              </a:tr>
              <a:tr h="675810">
                <a:tc>
                  <a:txBody>
                    <a:bodyPr/>
                    <a:lstStyle/>
                    <a:p>
                      <a:pPr indent="0" algn="ctr">
                        <a:lnSpc>
                          <a:spcPct val="150000"/>
                        </a:lnSpc>
                        <a:spcBef>
                          <a:spcPts val="600"/>
                        </a:spcBef>
                        <a:spcAft>
                          <a:spcPts val="0"/>
                        </a:spcAft>
                      </a:pPr>
                      <a:r>
                        <a:rPr lang="uk-UA" sz="1000" dirty="0">
                          <a:effectLst/>
                        </a:rPr>
                        <a:t>Зміст початкової загальної освіти</a:t>
                      </a:r>
                      <a:endParaRPr lang="uk-UA" sz="900" dirty="0">
                        <a:solidFill>
                          <a:schemeClr val="tx1"/>
                        </a:solidFill>
                        <a:effectLst/>
                        <a:latin typeface="Antiqua"/>
                        <a:ea typeface="Times New Roman"/>
                        <a:cs typeface="Times New Roman"/>
                      </a:endParaRPr>
                    </a:p>
                  </a:txBody>
                  <a:tcPr marL="48270" marR="48270" marT="0" marB="0" anchor="ctr"/>
                </a:tc>
                <a:tc>
                  <a:txBody>
                    <a:bodyPr/>
                    <a:lstStyle/>
                    <a:p>
                      <a:pPr indent="0" algn="ctr">
                        <a:lnSpc>
                          <a:spcPct val="150000"/>
                        </a:lnSpc>
                        <a:spcBef>
                          <a:spcPts val="600"/>
                        </a:spcBef>
                        <a:spcAft>
                          <a:spcPts val="0"/>
                        </a:spcAft>
                      </a:pPr>
                      <a:r>
                        <a:rPr lang="uk-UA" sz="1000" b="1" dirty="0">
                          <a:effectLst>
                            <a:outerShdw blurRad="38100" dist="38100" dir="2700000" algn="tl">
                              <a:srgbClr val="000000">
                                <a:alpha val="43137"/>
                              </a:srgbClr>
                            </a:outerShdw>
                          </a:effectLst>
                        </a:rPr>
                        <a:t>Державні вимоги до рівня </a:t>
                      </a:r>
                      <a:br>
                        <a:rPr lang="uk-UA" sz="1000" b="1" dirty="0">
                          <a:effectLst>
                            <a:outerShdw blurRad="38100" dist="38100" dir="2700000" algn="tl">
                              <a:srgbClr val="000000">
                                <a:alpha val="43137"/>
                              </a:srgbClr>
                            </a:outerShdw>
                          </a:effectLst>
                        </a:rPr>
                      </a:br>
                      <a:r>
                        <a:rPr lang="uk-UA" sz="1000" b="1" dirty="0">
                          <a:effectLst>
                            <a:outerShdw blurRad="38100" dist="38100" dir="2700000" algn="tl">
                              <a:srgbClr val="000000">
                                <a:alpha val="43137"/>
                              </a:srgbClr>
                            </a:outerShdw>
                          </a:effectLst>
                        </a:rPr>
                        <a:t>загальноосвітньої підготовки учнів</a:t>
                      </a:r>
                      <a:endParaRPr lang="uk-UA" sz="900" b="1" dirty="0">
                        <a:effectLst>
                          <a:outerShdw blurRad="38100" dist="38100" dir="2700000" algn="tl">
                            <a:srgbClr val="000000">
                              <a:alpha val="43137"/>
                            </a:srgbClr>
                          </a:outerShdw>
                        </a:effectLst>
                        <a:latin typeface="Antiqua"/>
                        <a:ea typeface="Times New Roman"/>
                        <a:cs typeface="Times New Roman"/>
                      </a:endParaRPr>
                    </a:p>
                  </a:txBody>
                  <a:tcPr marL="48270" marR="48270" marT="0" marB="0" anchor="ctr"/>
                </a:tc>
              </a:tr>
              <a:tr h="675810">
                <a:tc>
                  <a:txBody>
                    <a:bodyPr/>
                    <a:lstStyle/>
                    <a:p>
                      <a:pPr indent="0" algn="l">
                        <a:lnSpc>
                          <a:spcPct val="150000"/>
                        </a:lnSpc>
                        <a:spcBef>
                          <a:spcPts val="600"/>
                        </a:spcBef>
                        <a:spcAft>
                          <a:spcPts val="0"/>
                        </a:spcAft>
                      </a:pPr>
                      <a:r>
                        <a:rPr lang="uk-UA" sz="1000" dirty="0">
                          <a:effectLst/>
                        </a:rPr>
                        <a:t>Комп’ютер та його можливості</a:t>
                      </a:r>
                      <a:endParaRPr lang="uk-UA" sz="900" dirty="0">
                        <a:solidFill>
                          <a:schemeClr val="tx1"/>
                        </a:solidFill>
                        <a:effectLst/>
                        <a:latin typeface="Antiqua"/>
                        <a:ea typeface="Times New Roman"/>
                        <a:cs typeface="Times New Roman"/>
                      </a:endParaRPr>
                    </a:p>
                  </a:txBody>
                  <a:tcPr marL="48270" marR="48270" marT="0" marB="0"/>
                </a:tc>
                <a:tc>
                  <a:txBody>
                    <a:bodyPr/>
                    <a:lstStyle/>
                    <a:p>
                      <a:pPr indent="583565" algn="just">
                        <a:lnSpc>
                          <a:spcPct val="150000"/>
                        </a:lnSpc>
                        <a:spcBef>
                          <a:spcPts val="600"/>
                        </a:spcBef>
                        <a:spcAft>
                          <a:spcPts val="0"/>
                        </a:spcAft>
                      </a:pPr>
                      <a:r>
                        <a:rPr lang="uk-UA" sz="1000">
                          <a:effectLst/>
                        </a:rPr>
                        <a:t>мати уявлення про можливості комп’ютерів, види діяльності, в яких використовується комп’ютер, основні частини комп’ютера та їх призначення</a:t>
                      </a:r>
                      <a:endParaRPr lang="uk-UA" sz="900">
                        <a:effectLst/>
                        <a:latin typeface="Antiqua"/>
                        <a:ea typeface="Times New Roman"/>
                        <a:cs typeface="Times New Roman"/>
                      </a:endParaRPr>
                    </a:p>
                  </a:txBody>
                  <a:tcPr marL="48270" marR="48270" marT="0" marB="0"/>
                </a:tc>
              </a:tr>
              <a:tr h="1126351">
                <a:tc>
                  <a:txBody>
                    <a:bodyPr/>
                    <a:lstStyle/>
                    <a:p>
                      <a:pPr indent="0" algn="l">
                        <a:lnSpc>
                          <a:spcPct val="150000"/>
                        </a:lnSpc>
                        <a:spcBef>
                          <a:spcPts val="600"/>
                        </a:spcBef>
                        <a:spcAft>
                          <a:spcPts val="0"/>
                        </a:spcAft>
                      </a:pPr>
                      <a:endParaRPr lang="uk-UA" sz="1000" dirty="0" smtClean="0">
                        <a:effectLst/>
                      </a:endParaRPr>
                    </a:p>
                    <a:p>
                      <a:pPr indent="0" algn="l">
                        <a:lnSpc>
                          <a:spcPct val="150000"/>
                        </a:lnSpc>
                        <a:spcBef>
                          <a:spcPts val="600"/>
                        </a:spcBef>
                        <a:spcAft>
                          <a:spcPts val="0"/>
                        </a:spcAft>
                      </a:pPr>
                      <a:r>
                        <a:rPr lang="uk-UA" sz="1000" dirty="0" smtClean="0">
                          <a:effectLst/>
                        </a:rPr>
                        <a:t>Інформація </a:t>
                      </a:r>
                      <a:r>
                        <a:rPr lang="uk-UA" sz="1000" dirty="0">
                          <a:effectLst/>
                        </a:rPr>
                        <a:t>та інформаційні процеси</a:t>
                      </a:r>
                      <a:endParaRPr lang="uk-UA" sz="900" dirty="0">
                        <a:solidFill>
                          <a:schemeClr val="tx1"/>
                        </a:solidFill>
                        <a:effectLst/>
                        <a:latin typeface="Antiqua"/>
                        <a:ea typeface="Times New Roman"/>
                        <a:cs typeface="Times New Roman"/>
                      </a:endParaRPr>
                    </a:p>
                  </a:txBody>
                  <a:tcPr marL="48270" marR="48270" marT="0" marB="0"/>
                </a:tc>
                <a:tc>
                  <a:txBody>
                    <a:bodyPr/>
                    <a:lstStyle/>
                    <a:p>
                      <a:pPr indent="583565" algn="just">
                        <a:lnSpc>
                          <a:spcPct val="150000"/>
                        </a:lnSpc>
                        <a:spcBef>
                          <a:spcPts val="600"/>
                        </a:spcBef>
                        <a:spcAft>
                          <a:spcPts val="0"/>
                        </a:spcAft>
                      </a:pPr>
                      <a:r>
                        <a:rPr lang="uk-UA" sz="1000" dirty="0">
                          <a:effectLst/>
                        </a:rPr>
                        <a:t>мати уявлення про те, як людина сприймає інформацію, збирає її, зберігає, опрацьовує, передає та використовує, а також про об’єкти та їх властивості, називає приклади властивостей конкретних об’єктів та значення таких властивостей  </a:t>
                      </a:r>
                      <a:endParaRPr lang="uk-UA" sz="900" dirty="0">
                        <a:effectLst/>
                        <a:latin typeface="Antiqua"/>
                        <a:ea typeface="Times New Roman"/>
                        <a:cs typeface="Times New Roman"/>
                      </a:endParaRPr>
                    </a:p>
                  </a:txBody>
                  <a:tcPr marL="48270" marR="48270" marT="0" marB="0"/>
                </a:tc>
              </a:tr>
              <a:tr h="1126351">
                <a:tc>
                  <a:txBody>
                    <a:bodyPr/>
                    <a:lstStyle/>
                    <a:p>
                      <a:pPr indent="0" algn="l">
                        <a:lnSpc>
                          <a:spcPct val="150000"/>
                        </a:lnSpc>
                        <a:spcBef>
                          <a:spcPts val="600"/>
                        </a:spcBef>
                        <a:spcAft>
                          <a:spcPts val="0"/>
                        </a:spcAft>
                      </a:pPr>
                      <a:endParaRPr lang="uk-UA" sz="1000" dirty="0" smtClean="0">
                        <a:effectLst/>
                      </a:endParaRPr>
                    </a:p>
                    <a:p>
                      <a:pPr indent="0" algn="l">
                        <a:lnSpc>
                          <a:spcPct val="150000"/>
                        </a:lnSpc>
                        <a:spcBef>
                          <a:spcPts val="600"/>
                        </a:spcBef>
                        <a:spcAft>
                          <a:spcPts val="0"/>
                        </a:spcAft>
                      </a:pPr>
                      <a:r>
                        <a:rPr lang="uk-UA" sz="1000" dirty="0" smtClean="0">
                          <a:effectLst/>
                        </a:rPr>
                        <a:t>Використання </a:t>
                      </a:r>
                      <a:r>
                        <a:rPr lang="uk-UA" sz="1000" dirty="0">
                          <a:effectLst/>
                        </a:rPr>
                        <a:t>комп’ютера</a:t>
                      </a:r>
                      <a:endParaRPr lang="uk-UA" sz="900" dirty="0">
                        <a:solidFill>
                          <a:schemeClr val="tx1"/>
                        </a:solidFill>
                        <a:effectLst/>
                        <a:latin typeface="Antiqua"/>
                        <a:ea typeface="Times New Roman"/>
                        <a:cs typeface="Times New Roman"/>
                      </a:endParaRPr>
                    </a:p>
                  </a:txBody>
                  <a:tcPr marL="48270" marR="48270" marT="0" marB="0"/>
                </a:tc>
                <a:tc>
                  <a:txBody>
                    <a:bodyPr/>
                    <a:lstStyle/>
                    <a:p>
                      <a:pPr indent="583565" algn="just">
                        <a:lnSpc>
                          <a:spcPct val="150000"/>
                        </a:lnSpc>
                        <a:spcBef>
                          <a:spcPts val="600"/>
                        </a:spcBef>
                        <a:spcAft>
                          <a:spcPts val="0"/>
                        </a:spcAft>
                      </a:pPr>
                      <a:r>
                        <a:rPr lang="uk-UA" sz="1000">
                          <a:effectLst/>
                        </a:rPr>
                        <a:t>уміти вмикати та вимикати комп’ютер, вибирати об’єкти та переміщувати їх з використанням миші, відкривати та закривати вікна, запускати програму на виконання та закінчувати роботу програми, використовувати елементи керування</a:t>
                      </a:r>
                      <a:endParaRPr lang="uk-UA" sz="900">
                        <a:effectLst/>
                        <a:latin typeface="Antiqua"/>
                        <a:ea typeface="Times New Roman"/>
                        <a:cs typeface="Times New Roman"/>
                      </a:endParaRPr>
                    </a:p>
                  </a:txBody>
                  <a:tcPr marL="48270" marR="48270" marT="0" marB="0"/>
                </a:tc>
              </a:tr>
              <a:tr h="675810">
                <a:tc>
                  <a:txBody>
                    <a:bodyPr/>
                    <a:lstStyle/>
                    <a:p>
                      <a:pPr indent="0" algn="l">
                        <a:lnSpc>
                          <a:spcPct val="150000"/>
                        </a:lnSpc>
                        <a:spcBef>
                          <a:spcPts val="2400"/>
                        </a:spcBef>
                        <a:spcAft>
                          <a:spcPts val="0"/>
                        </a:spcAft>
                      </a:pPr>
                      <a:r>
                        <a:rPr lang="uk-UA" sz="1000" dirty="0" smtClean="0">
                          <a:effectLst/>
                        </a:rPr>
                        <a:t>Комунікаційні </a:t>
                      </a:r>
                      <a:r>
                        <a:rPr lang="uk-UA" sz="1000" dirty="0">
                          <a:effectLst/>
                        </a:rPr>
                        <a:t>технології</a:t>
                      </a:r>
                      <a:endParaRPr lang="uk-UA" sz="900" dirty="0">
                        <a:solidFill>
                          <a:schemeClr val="tx1"/>
                        </a:solidFill>
                        <a:effectLst/>
                        <a:latin typeface="Antiqua"/>
                        <a:ea typeface="Times New Roman"/>
                        <a:cs typeface="Times New Roman"/>
                      </a:endParaRPr>
                    </a:p>
                  </a:txBody>
                  <a:tcPr marL="48270" marR="48270" marT="0" marB="0"/>
                </a:tc>
                <a:tc>
                  <a:txBody>
                    <a:bodyPr/>
                    <a:lstStyle/>
                    <a:p>
                      <a:pPr indent="583565" algn="just">
                        <a:lnSpc>
                          <a:spcPct val="150000"/>
                        </a:lnSpc>
                        <a:spcBef>
                          <a:spcPts val="600"/>
                        </a:spcBef>
                        <a:spcAft>
                          <a:spcPts val="0"/>
                        </a:spcAft>
                      </a:pPr>
                      <a:r>
                        <a:rPr lang="uk-UA" sz="1000" dirty="0">
                          <a:effectLst/>
                        </a:rPr>
                        <a:t>мати уявлення про Інтернет, основні послуги, уміти здійснювати простий пошук інформації, отримувати та надсилати електронні листи</a:t>
                      </a:r>
                      <a:endParaRPr lang="uk-UA" sz="900" dirty="0">
                        <a:effectLst/>
                        <a:latin typeface="Antiqua"/>
                        <a:ea typeface="Times New Roman"/>
                        <a:cs typeface="Times New Roman"/>
                      </a:endParaRPr>
                    </a:p>
                  </a:txBody>
                  <a:tcPr marL="48270" marR="4827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457200" y="836613"/>
            <a:ext cx="8229600" cy="5289550"/>
          </a:xfrm>
        </p:spPr>
        <p:txBody>
          <a:bodyPr/>
          <a:lstStyle/>
          <a:p>
            <a:pPr>
              <a:buFontTx/>
              <a:buNone/>
            </a:pPr>
            <a:r>
              <a:rPr lang="uk-UA" dirty="0" smtClean="0"/>
              <a:t>       </a:t>
            </a:r>
            <a:r>
              <a:rPr lang="uk-UA" sz="2800" b="1" i="1" dirty="0" smtClean="0">
                <a:solidFill>
                  <a:srgbClr val="9A0000"/>
                </a:solidFill>
                <a:latin typeface="Georgia" pitchFamily="18" charset="0"/>
              </a:rPr>
              <a:t>Аналіз програми курсу «Сходинки до інформатики».   Огляд програмного забезпечення для можливого використання при викладанні курсу «Сходинки до    інформатики». </a:t>
            </a:r>
          </a:p>
          <a:p>
            <a:pPr>
              <a:buFontTx/>
              <a:buNone/>
            </a:pPr>
            <a:r>
              <a:rPr lang="uk-UA" sz="2800" b="1" i="1" dirty="0" smtClean="0">
                <a:solidFill>
                  <a:srgbClr val="9A0000"/>
                </a:solidFill>
                <a:latin typeface="Georgia" pitchFamily="18" charset="0"/>
              </a:rPr>
              <a:t>             </a:t>
            </a:r>
          </a:p>
          <a:p>
            <a:pPr>
              <a:buFontTx/>
              <a:buNone/>
            </a:pPr>
            <a:r>
              <a:rPr lang="uk-UA" sz="2800" b="1" i="1" dirty="0" smtClean="0">
                <a:solidFill>
                  <a:srgbClr val="9A0000"/>
                </a:solidFill>
                <a:latin typeface="Georgia"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1662113" y="908050"/>
            <a:ext cx="6696075" cy="762000"/>
          </a:xfrm>
          <a:prstGeom prst="rect">
            <a:avLst/>
          </a:prstGeom>
          <a:noFill/>
          <a:ln w="9525">
            <a:noFill/>
            <a:miter lim="800000"/>
            <a:headEnd/>
            <a:tailEnd/>
          </a:ln>
        </p:spPr>
        <p:txBody>
          <a:bodyPr>
            <a:spAutoFit/>
          </a:bodyPr>
          <a:lstStyle/>
          <a:p>
            <a:pPr algn="ctr">
              <a:lnSpc>
                <a:spcPct val="110000"/>
              </a:lnSpc>
            </a:pPr>
            <a:r>
              <a:rPr lang="uk-UA" sz="2000" b="1" i="1" dirty="0">
                <a:solidFill>
                  <a:srgbClr val="800000"/>
                </a:solidFill>
              </a:rPr>
              <a:t>Програма «Сходинки до інформатики» </a:t>
            </a:r>
          </a:p>
          <a:p>
            <a:pPr algn="ctr">
              <a:lnSpc>
                <a:spcPct val="110000"/>
              </a:lnSpc>
            </a:pPr>
            <a:r>
              <a:rPr lang="uk-UA" sz="2000" b="1" i="1" dirty="0">
                <a:solidFill>
                  <a:srgbClr val="800000"/>
                </a:solidFill>
              </a:rPr>
              <a:t>для 2–4 класів</a:t>
            </a:r>
            <a:r>
              <a:rPr lang="uk-UA" b="1" i="1" dirty="0">
                <a:solidFill>
                  <a:srgbClr val="800000"/>
                </a:solidFill>
              </a:rPr>
              <a:t> </a:t>
            </a:r>
          </a:p>
        </p:txBody>
      </p:sp>
      <p:sp>
        <p:nvSpPr>
          <p:cNvPr id="3" name="TextBox 2"/>
          <p:cNvSpPr txBox="1"/>
          <p:nvPr/>
        </p:nvSpPr>
        <p:spPr>
          <a:xfrm>
            <a:off x="827088" y="1773238"/>
            <a:ext cx="7632700" cy="3108325"/>
          </a:xfrm>
          <a:prstGeom prst="rect">
            <a:avLst/>
          </a:prstGeom>
          <a:noFill/>
        </p:spPr>
        <p:txBody>
          <a:bodyPr>
            <a:spAutoFit/>
          </a:bodyPr>
          <a:lstStyle/>
          <a:p>
            <a:pPr marL="285750" indent="-285750" algn="just">
              <a:buFont typeface="Arial" pitchFamily="34" charset="0"/>
              <a:buChar char="•"/>
              <a:defRPr/>
            </a:pPr>
            <a:r>
              <a:rPr lang="uk-UA" sz="2000" dirty="0">
                <a:solidFill>
                  <a:srgbClr val="000000"/>
                </a:solidFill>
              </a:rPr>
              <a:t>Програма</a:t>
            </a:r>
            <a:r>
              <a:rPr lang="uk-UA" sz="2000" b="1" i="1" dirty="0">
                <a:solidFill>
                  <a:srgbClr val="800000"/>
                </a:solidFill>
              </a:rPr>
              <a:t> </a:t>
            </a:r>
            <a:r>
              <a:rPr lang="uk-UA" sz="2000" dirty="0">
                <a:solidFill>
                  <a:srgbClr val="000000"/>
                </a:solidFill>
              </a:rPr>
              <a:t>спрямована на реалізацію мети та завдань освітньої галузі «Технології».</a:t>
            </a:r>
          </a:p>
          <a:p>
            <a:pPr marL="285750" indent="-285750" algn="just">
              <a:buFont typeface="Arial" pitchFamily="34" charset="0"/>
              <a:buChar char="•"/>
              <a:defRPr/>
            </a:pPr>
            <a:r>
              <a:rPr lang="uk-UA" sz="2000" dirty="0">
                <a:solidFill>
                  <a:srgbClr val="000000"/>
                </a:solidFill>
              </a:rPr>
              <a:t>Курс «Сходинки до інформатики» </a:t>
            </a:r>
            <a:r>
              <a:rPr lang="uk-UA" sz="2000" i="1" dirty="0">
                <a:solidFill>
                  <a:srgbClr val="000000"/>
                </a:solidFill>
              </a:rPr>
              <a:t>є підготовчим курсом.</a:t>
            </a:r>
          </a:p>
          <a:p>
            <a:pPr marL="285750" indent="-285750" algn="just">
              <a:buFont typeface="Arial" pitchFamily="34" charset="0"/>
              <a:buChar char="•"/>
              <a:defRPr/>
            </a:pPr>
            <a:r>
              <a:rPr lang="uk-UA" sz="2000" dirty="0">
                <a:solidFill>
                  <a:srgbClr val="000000"/>
                </a:solidFill>
              </a:rPr>
              <a:t>Цей курс - необхідний інструмент, що в сучасному суспільстві сприятиме більш успішному навчанню учнів у молодшій школі  і в наступних класах, формуванню як предметних так і ключових </a:t>
            </a:r>
            <a:r>
              <a:rPr lang="uk-UA" sz="2000" dirty="0" err="1">
                <a:solidFill>
                  <a:srgbClr val="000000"/>
                </a:solidFill>
              </a:rPr>
              <a:t>компетентностей</a:t>
            </a:r>
            <a:r>
              <a:rPr lang="uk-UA" sz="2000" dirty="0">
                <a:solidFill>
                  <a:srgbClr val="000000"/>
                </a:solidFill>
              </a:rPr>
              <a:t>, всебічному розвитку дитини молодшого шкільного віку.</a:t>
            </a:r>
          </a:p>
          <a:p>
            <a:pPr algn="just">
              <a:defRPr/>
            </a:pPr>
            <a:endParaRPr lang="ru-RU" dirty="0">
              <a:solidFill>
                <a:srgbClr val="000000"/>
              </a:solidFill>
            </a:endParaRPr>
          </a:p>
          <a:p>
            <a:pPr>
              <a:defRPr/>
            </a:pPr>
            <a:endParaRPr lang="uk-UA"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258888" y="476250"/>
            <a:ext cx="5834062" cy="504825"/>
          </a:xfrm>
        </p:spPr>
        <p:txBody>
          <a:bodyPr/>
          <a:lstStyle/>
          <a:p>
            <a:r>
              <a:rPr lang="uk-UA" sz="2400" smtClean="0">
                <a:solidFill>
                  <a:srgbClr val="9E0000"/>
                </a:solidFill>
                <a:latin typeface="Georgia" pitchFamily="18" charset="0"/>
              </a:rPr>
              <a:t>Мета навчального курсу</a:t>
            </a:r>
          </a:p>
        </p:txBody>
      </p:sp>
      <p:sp>
        <p:nvSpPr>
          <p:cNvPr id="75779" name="Rectangle 3"/>
          <p:cNvSpPr>
            <a:spLocks noGrp="1" noChangeArrowheads="1"/>
          </p:cNvSpPr>
          <p:nvPr>
            <p:ph type="body" idx="1"/>
          </p:nvPr>
        </p:nvSpPr>
        <p:spPr>
          <a:xfrm>
            <a:off x="323850" y="981075"/>
            <a:ext cx="8640763" cy="5145088"/>
          </a:xfrm>
        </p:spPr>
        <p:txBody>
          <a:bodyPr/>
          <a:lstStyle/>
          <a:p>
            <a:pPr>
              <a:lnSpc>
                <a:spcPct val="90000"/>
              </a:lnSpc>
            </a:pPr>
            <a:r>
              <a:rPr lang="uk-UA" sz="1400" smtClean="0">
                <a:latin typeface="Georgia" pitchFamily="18" charset="0"/>
              </a:rPr>
              <a:t>Програма «Сходинки до інформатики» для 2–4 класів спрямована на реалізацію мети та завдань освітньої галузі "Технології", визначених у Державному стандарті початкової загальної освіти, та враховує рекомендації ЮНЕСКО «Інформатика в початковій освіті».</a:t>
            </a:r>
          </a:p>
          <a:p>
            <a:pPr eaLnBrk="1" hangingPunct="1">
              <a:lnSpc>
                <a:spcPct val="90000"/>
              </a:lnSpc>
            </a:pPr>
            <a:r>
              <a:rPr lang="uk-UA" sz="1400" smtClean="0">
                <a:latin typeface="Georgia" pitchFamily="18" charset="0"/>
              </a:rPr>
              <a:t>Курс «Сходинки до інформатики» </a:t>
            </a:r>
            <a:r>
              <a:rPr lang="uk-UA" sz="1400" i="1" smtClean="0">
                <a:latin typeface="Georgia" pitchFamily="18" charset="0"/>
              </a:rPr>
              <a:t>є підготовчим курсом</a:t>
            </a:r>
            <a:r>
              <a:rPr lang="uk-UA" sz="1400" smtClean="0">
                <a:latin typeface="Georgia" pitchFamily="18" charset="0"/>
              </a:rPr>
              <a:t>, що передує більш широкому і глибокому вивченню базового курсу інформатики в середній школі, являє собою скорочений систематичний виклад основних питань науки інформатики та інформаційних технологій в елементарній формі,  та носить світоглядний характер.  </a:t>
            </a:r>
          </a:p>
          <a:p>
            <a:pPr algn="ctr" eaLnBrk="1" hangingPunct="1">
              <a:lnSpc>
                <a:spcPct val="90000"/>
              </a:lnSpc>
              <a:buFontTx/>
              <a:buNone/>
            </a:pPr>
            <a:r>
              <a:rPr lang="uk-UA" sz="2400" smtClean="0">
                <a:solidFill>
                  <a:srgbClr val="9E0000"/>
                </a:solidFill>
                <a:latin typeface="Georgia" pitchFamily="18" charset="0"/>
              </a:rPr>
              <a:t>Завдання навчального курсу</a:t>
            </a:r>
          </a:p>
          <a:p>
            <a:pPr eaLnBrk="1" hangingPunct="1">
              <a:lnSpc>
                <a:spcPct val="90000"/>
              </a:lnSpc>
              <a:buFontTx/>
              <a:buNone/>
            </a:pPr>
            <a:r>
              <a:rPr lang="uk-UA" sz="1400" smtClean="0">
                <a:latin typeface="Georgia" pitchFamily="18" charset="0"/>
              </a:rPr>
              <a:t>формування в учнів молодшого шкільного віку:</a:t>
            </a:r>
            <a:endParaRPr lang="ru-RU" sz="1400" smtClean="0">
              <a:latin typeface="Georgia" pitchFamily="18" charset="0"/>
            </a:endParaRPr>
          </a:p>
          <a:p>
            <a:pPr eaLnBrk="1" hangingPunct="1">
              <a:lnSpc>
                <a:spcPct val="90000"/>
              </a:lnSpc>
            </a:pPr>
            <a:r>
              <a:rPr lang="uk-UA" sz="1400" smtClean="0">
                <a:latin typeface="Georgia" pitchFamily="18" charset="0"/>
              </a:rPr>
              <a:t>початкових уявлень про базові поняття інформатики, зокрема, повідомлення, інформація та дані, інформаційні процеси, комп’ютер та інші пристрої, що використовуються для роботи з повідомленнями та даними, сфери їх застосування у житті сучасної людини в інформаційному суспільстві; </a:t>
            </a:r>
            <a:endParaRPr lang="ru-RU" sz="1400" smtClean="0">
              <a:latin typeface="Georgia" pitchFamily="18" charset="0"/>
            </a:endParaRPr>
          </a:p>
          <a:p>
            <a:pPr eaLnBrk="1" hangingPunct="1">
              <a:lnSpc>
                <a:spcPct val="90000"/>
              </a:lnSpc>
            </a:pPr>
            <a:r>
              <a:rPr lang="uk-UA" sz="1400" smtClean="0">
                <a:latin typeface="Georgia" pitchFamily="18" charset="0"/>
              </a:rPr>
              <a:t>початкових навичок знаходити, використовувати, створювати та поширювати повідомлення та дані, застосовуючи для цього засоби інформаційно-комунікаційних технологій (ІКТ), зокрема, створювати графічні зображення, комп’ютерні презентації, текстові документи, шукати інформацію в мережі Інтернет, користуватися електронною поштою та ін.; </a:t>
            </a:r>
            <a:endParaRPr lang="ru-RU" sz="1400" smtClean="0">
              <a:latin typeface="Georgia" pitchFamily="18" charset="0"/>
            </a:endParaRPr>
          </a:p>
          <a:p>
            <a:pPr eaLnBrk="1" hangingPunct="1">
              <a:lnSpc>
                <a:spcPct val="90000"/>
              </a:lnSpc>
            </a:pPr>
            <a:r>
              <a:rPr lang="uk-UA" sz="1400" smtClean="0">
                <a:latin typeface="Georgia" pitchFamily="18" charset="0"/>
              </a:rPr>
              <a:t>алгоритмічного, логічного та</a:t>
            </a:r>
            <a:r>
              <a:rPr lang="ru-RU" sz="1400" smtClean="0">
                <a:latin typeface="Georgia" pitchFamily="18" charset="0"/>
              </a:rPr>
              <a:t> критичного </a:t>
            </a:r>
            <a:r>
              <a:rPr lang="uk-UA" sz="1400" smtClean="0">
                <a:latin typeface="Georgia" pitchFamily="18" charset="0"/>
              </a:rPr>
              <a:t>мислення;</a:t>
            </a:r>
            <a:endParaRPr lang="ru-RU" sz="1400" smtClean="0">
              <a:latin typeface="Georgia" pitchFamily="18" charset="0"/>
            </a:endParaRPr>
          </a:p>
          <a:p>
            <a:pPr eaLnBrk="1" hangingPunct="1">
              <a:lnSpc>
                <a:spcPct val="90000"/>
              </a:lnSpc>
            </a:pPr>
            <a:r>
              <a:rPr lang="uk-UA" sz="1400" smtClean="0">
                <a:latin typeface="Georgia" pitchFamily="18" charset="0"/>
              </a:rPr>
              <a:t>початкових уявлень та навичок роботи  з різними програмними засобами підтримки вивчення інших предметів початкової школи, а також для розв’язування практичних завдань з цих предметів.</a:t>
            </a:r>
            <a:endParaRPr lang="ru-RU" sz="1400" smtClean="0">
              <a:latin typeface="Georgia" pitchFamily="18" charset="0"/>
            </a:endParaRPr>
          </a:p>
          <a:p>
            <a:pPr>
              <a:lnSpc>
                <a:spcPct val="90000"/>
              </a:lnSpc>
            </a:pPr>
            <a:endParaRPr lang="uk-UA" sz="1400" smtClean="0">
              <a:latin typeface="Georgia" pitchFamily="18" charset="0"/>
            </a:endParaRPr>
          </a:p>
          <a:p>
            <a:pPr>
              <a:lnSpc>
                <a:spcPct val="90000"/>
              </a:lnSpc>
            </a:pPr>
            <a:endParaRPr lang="uk-UA" sz="1200" smtClean="0">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2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4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5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6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2049</TotalTime>
  <Words>2572</Words>
  <Application>Microsoft Office PowerPoint</Application>
  <PresentationFormat>Екран (4:3)</PresentationFormat>
  <Paragraphs>261</Paragraphs>
  <Slides>37</Slides>
  <Notes>2</Notes>
  <HiddenSlides>0</HiddenSlides>
  <MMClips>0</MMClips>
  <ScaleCrop>false</ScaleCrop>
  <HeadingPairs>
    <vt:vector size="4" baseType="variant">
      <vt:variant>
        <vt:lpstr>Тема</vt:lpstr>
      </vt:variant>
      <vt:variant>
        <vt:i4>9</vt:i4>
      </vt:variant>
      <vt:variant>
        <vt:lpstr>Заголовки слайдів</vt:lpstr>
      </vt:variant>
      <vt:variant>
        <vt:i4>37</vt:i4>
      </vt:variant>
    </vt:vector>
  </HeadingPairs>
  <TitlesOfParts>
    <vt:vector size="46" baseType="lpstr">
      <vt:lpstr>Оформление по умолчанию</vt:lpstr>
      <vt:lpstr>1_Оформление по умолчанию</vt:lpstr>
      <vt:lpstr>4_Оформление по умолчанию</vt:lpstr>
      <vt:lpstr>8_Оформление по умолчанию</vt:lpstr>
      <vt:lpstr>9_Оформление по умолчанию</vt:lpstr>
      <vt:lpstr>12_Оформление по умолчанию</vt:lpstr>
      <vt:lpstr>14_Оформление по умолчанию</vt:lpstr>
      <vt:lpstr>15_Оформление по умолчанию</vt:lpstr>
      <vt:lpstr>16_Оформление по умолчанию</vt:lpstr>
      <vt:lpstr>Слайд 1</vt:lpstr>
      <vt:lpstr>Слайд 2</vt:lpstr>
      <vt:lpstr>Слайд 3</vt:lpstr>
      <vt:lpstr>Діти в інформаційному світі</vt:lpstr>
      <vt:lpstr>Стрижневими особливостями нового Державного стандарту початкової загальної освіти є:</vt:lpstr>
      <vt:lpstr>Слайд 6</vt:lpstr>
      <vt:lpstr>Слайд 7</vt:lpstr>
      <vt:lpstr>Слайд 8</vt:lpstr>
      <vt:lpstr>Мета навчального курсу</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Характеристика умов навчання</vt:lpstr>
      <vt:lpstr>Перелік програмних засобів</vt:lpstr>
      <vt:lpstr>Характеристика умов навчання</vt:lpstr>
      <vt:lpstr>Характеристика умов навчання</vt:lpstr>
      <vt:lpstr>Слайд 24</vt:lpstr>
      <vt:lpstr>Слайд 25</vt:lpstr>
      <vt:lpstr>Слайд 26</vt:lpstr>
      <vt:lpstr>Слайд 27</vt:lpstr>
      <vt:lpstr>Слайд 28</vt:lpstr>
      <vt:lpstr>Слайд 29</vt:lpstr>
      <vt:lpstr>Перелік підручників, які визнані переможцями Всеукраїнського конкурсу рукописів підручників для учнів 1-4 класів ЗНЗ та отримали гриф «Рекомендовано МОНмолодьспорт України» </vt:lpstr>
      <vt:lpstr>Слайд 31</vt:lpstr>
      <vt:lpstr>Слайд 32</vt:lpstr>
      <vt:lpstr>Слайд 33</vt:lpstr>
      <vt:lpstr>Слайд 34</vt:lpstr>
      <vt:lpstr>Слайд 35</vt:lpstr>
      <vt:lpstr>Кадри</vt:lpstr>
      <vt:lpstr>Слайд 37</vt:lpstr>
    </vt:vector>
  </TitlesOfParts>
  <Company>МОУ Лицей №21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Андріана</cp:lastModifiedBy>
  <cp:revision>103</cp:revision>
  <dcterms:created xsi:type="dcterms:W3CDTF">2008-11-30T08:50:27Z</dcterms:created>
  <dcterms:modified xsi:type="dcterms:W3CDTF">2013-08-21T19:48:54Z</dcterms:modified>
</cp:coreProperties>
</file>